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6" roundtripDataSignature="AMtx7mhrDy5Ew6jngHzt5zBszCoT41sGa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75A3769-87D8-4132-987F-6EDA25AB9E27}">
  <a:tblStyle styleId="{F75A3769-87D8-4132-987F-6EDA25AB9E27}"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BF1E8"/>
          </a:solidFill>
        </a:fill>
      </a:tcStyle>
    </a:wholeTbl>
    <a:band1H>
      <a:tcTxStyle/>
      <a:tcStyle>
        <a:tcBdr/>
        <a:fill>
          <a:solidFill>
            <a:srgbClr val="D4E2CE"/>
          </a:solidFill>
        </a:fill>
      </a:tcStyle>
    </a:band1H>
    <a:band2H>
      <a:tcTxStyle/>
      <a:tcStyle>
        <a:tcBdr/>
      </a:tcStyle>
    </a:band2H>
    <a:band1V>
      <a:tcTxStyle/>
      <a:tcStyle>
        <a:tcBdr/>
        <a:fill>
          <a:solidFill>
            <a:srgbClr val="D4E2CE"/>
          </a:solidFill>
        </a:fill>
      </a:tcStyle>
    </a:band1V>
    <a:band2V>
      <a:tcTxStyle/>
      <a:tcStyle>
        <a:tcBdr/>
      </a:tcStyle>
    </a:band2V>
    <a:lastCol>
      <a:tcTxStyle b="on" i="off">
        <a:font>
          <a:latin typeface="Calibri"/>
          <a:ea typeface="Calibri"/>
          <a:cs typeface="Calibri"/>
        </a:font>
        <a:schemeClr val="lt1"/>
      </a:tcTxStyle>
      <a:tcStyle>
        <a:tcBdr/>
        <a:fill>
          <a:solidFill>
            <a:schemeClr val="accent6"/>
          </a:solidFill>
        </a:fill>
      </a:tcStyle>
    </a:lastCol>
    <a:firstCol>
      <a:tcTxStyle b="on" i="off">
        <a:font>
          <a:latin typeface="Calibri"/>
          <a:ea typeface="Calibri"/>
          <a:cs typeface="Calibri"/>
        </a:font>
        <a:schemeClr val="lt1"/>
      </a:tcTxStyle>
      <a:tcStyle>
        <a:tcBdr/>
        <a:fill>
          <a:solidFill>
            <a:schemeClr val="accent6"/>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6"/>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6"/>
          </a:solidFill>
        </a:fill>
      </a:tcStyle>
    </a:firstRow>
    <a:neCell>
      <a:tcTxStyle/>
      <a:tcStyle>
        <a:tcBdr/>
      </a:tcStyle>
    </a:neCell>
    <a:nwCell>
      <a:tcTxStyle/>
      <a:tcStyle>
        <a:tcBdr/>
      </a:tcStyle>
    </a:nwCell>
  </a:tblStyle>
  <a:tblStyle styleId="{13895203-A214-48A5-ABA1-DF7FA41FC98D}"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a:tcStyle>
        <a:tcBdr/>
        <a:fill>
          <a:solidFill>
            <a:srgbClr val="CDD4EA"/>
          </a:solidFill>
        </a:fill>
      </a:tcStyle>
    </a:band1H>
    <a:band2H>
      <a:tcTxStyle/>
      <a:tcStyle>
        <a:tcBdr/>
      </a:tcStyle>
    </a:band2H>
    <a:band1V>
      <a:tcTxStyle/>
      <a:tcStyle>
        <a:tcBdr/>
        <a:fill>
          <a:solidFill>
            <a:srgbClr val="CDD4EA"/>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28" autoAdjust="0"/>
    <p:restoredTop sz="94660"/>
  </p:normalViewPr>
  <p:slideViewPr>
    <p:cSldViewPr snapToGrid="0">
      <p:cViewPr varScale="1">
        <p:scale>
          <a:sx n="109" d="100"/>
          <a:sy n="109" d="100"/>
        </p:scale>
        <p:origin x="55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customschemas.google.com/relationships/presentationmetadata" Target="meta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65874810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975266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52225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7" name="Google Shape;197;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097748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0" name="Google Shape;210;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16034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6" name="Google Shape;216;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267493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4" name="Google Shape;224;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085822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1" name="Google Shape;231;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02293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9" name="Google Shape;239;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26018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6" name="Google Shape;246;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51263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2" name="Google Shape;252;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38296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8" name="Google Shape;258;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83816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634305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4" name="Google Shape;264;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76521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96" name="Google Shape;9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4495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11835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540138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7" name="Google Shape;11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55429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5" name="Google Shape;125;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76547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46612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43492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3143619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422593440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1917443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80329580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4167944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226231596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2697507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3273233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280188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1820048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3391710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3062398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2958907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1796342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3719227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145723889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pt-B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marL="0" lvl="0" indent="0" algn="r" rtl="0">
              <a:spcBef>
                <a:spcPts val="0"/>
              </a:spcBef>
              <a:spcAft>
                <a:spcPts val="0"/>
              </a:spcAft>
              <a:buNone/>
            </a:pPr>
            <a:fld id="{00000000-1234-1234-1234-123412341234}" type="slidenum">
              <a:rPr lang="pt-BR" smtClean="0"/>
              <a:t>‹nº›</a:t>
            </a:fld>
            <a:endParaRPr lang="pt-BR"/>
          </a:p>
        </p:txBody>
      </p:sp>
    </p:spTree>
    <p:extLst>
      <p:ext uri="{BB962C8B-B14F-4D97-AF65-F5344CB8AC3E}">
        <p14:creationId xmlns:p14="http://schemas.microsoft.com/office/powerpoint/2010/main" val="4630157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sigrh.unifesspa.edu.br/sigrh/public/colegiados/filtro_busca.jsf"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sisplad.unifesspa.edu.br/view/inicio/"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hyperlink" Target="https://proeg.unifesspa.edu.br/orienta%C3%A7%C3%B5e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p:nvPr/>
        </p:nvSpPr>
        <p:spPr>
          <a:xfrm>
            <a:off x="343107" y="2551857"/>
            <a:ext cx="9748007" cy="175428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3600" b="1" i="0" u="none" strike="noStrike" cap="none" dirty="0">
                <a:solidFill>
                  <a:schemeClr val="dk1"/>
                </a:solidFill>
                <a:latin typeface="Calibri" panose="020F0502020204030204" pitchFamily="34" charset="0"/>
                <a:ea typeface="Calibri"/>
                <a:cs typeface="Calibri" panose="020F0502020204030204" pitchFamily="34" charset="0"/>
                <a:sym typeface="Calibri"/>
              </a:rPr>
              <a:t>OFICINA:</a:t>
            </a:r>
          </a:p>
          <a:p>
            <a:pPr marL="0" marR="0" lvl="0" indent="0" algn="ctr" rtl="0">
              <a:spcBef>
                <a:spcPts val="0"/>
              </a:spcBef>
              <a:spcAft>
                <a:spcPts val="0"/>
              </a:spcAft>
              <a:buNone/>
            </a:pPr>
            <a:r>
              <a:rPr lang="pt-BR" sz="3600" b="1" i="0" u="none" strike="noStrike" cap="none" dirty="0">
                <a:solidFill>
                  <a:schemeClr val="dk1"/>
                </a:solidFill>
                <a:latin typeface="Calibri" panose="020F0502020204030204" pitchFamily="34" charset="0"/>
                <a:ea typeface="Calibri"/>
                <a:cs typeface="Calibri" panose="020F0502020204030204" pitchFamily="34" charset="0"/>
                <a:sym typeface="Calibri"/>
              </a:rPr>
              <a:t>O PLANO INDIVIDUAL DE TRABALHO DOCENTE (PIT)</a:t>
            </a:r>
            <a:endParaRPr b="1" dirty="0">
              <a:latin typeface="Calibri" panose="020F0502020204030204" pitchFamily="34" charset="0"/>
              <a:cs typeface="Calibri" panose="020F0502020204030204" pitchFamily="34" charset="0"/>
            </a:endParaRPr>
          </a:p>
        </p:txBody>
      </p:sp>
      <p:sp>
        <p:nvSpPr>
          <p:cNvPr id="86" name="Google Shape;86;p1"/>
          <p:cNvSpPr txBox="1"/>
          <p:nvPr/>
        </p:nvSpPr>
        <p:spPr>
          <a:xfrm>
            <a:off x="2113381" y="6008021"/>
            <a:ext cx="6375526" cy="761202"/>
          </a:xfrm>
          <a:prstGeom prst="rect">
            <a:avLst/>
          </a:prstGeom>
          <a:noFill/>
          <a:ln>
            <a:noFill/>
          </a:ln>
        </p:spPr>
        <p:txBody>
          <a:bodyPr spcFirstLastPara="1" wrap="square" lIns="91425" tIns="45700" rIns="91425" bIns="45700" anchor="t" anchorCtr="0">
            <a:normAutofit fontScale="92500"/>
          </a:bodyPr>
          <a:lstStyle/>
          <a:p>
            <a:pPr marL="0" marR="0" lvl="0" indent="0" algn="ctr" rtl="0">
              <a:lnSpc>
                <a:spcPct val="90000"/>
              </a:lnSpc>
              <a:spcBef>
                <a:spcPts val="0"/>
              </a:spcBef>
              <a:spcAft>
                <a:spcPts val="0"/>
              </a:spcAft>
              <a:buClr>
                <a:schemeClr val="dk1"/>
              </a:buClr>
              <a:buSzPts val="1600"/>
              <a:buFont typeface="Arial"/>
              <a:buNone/>
            </a:pPr>
            <a:r>
              <a:rPr lang="pt-BR" sz="1600" b="1" i="0" u="none" strike="noStrike" cap="none" dirty="0">
                <a:solidFill>
                  <a:schemeClr val="dk1"/>
                </a:solidFill>
                <a:latin typeface="Calibri"/>
                <a:ea typeface="Calibri"/>
                <a:cs typeface="Calibri"/>
                <a:sym typeface="Calibri"/>
              </a:rPr>
              <a:t>Ministrante: </a:t>
            </a:r>
            <a:r>
              <a:rPr lang="pt-BR" sz="1600" b="0" i="0" u="none" strike="noStrike" cap="none" dirty="0">
                <a:solidFill>
                  <a:schemeClr val="dk1"/>
                </a:solidFill>
                <a:latin typeface="Calibri"/>
                <a:ea typeface="Calibri"/>
                <a:cs typeface="Calibri"/>
                <a:sym typeface="Calibri"/>
              </a:rPr>
              <a:t>TAE Ellen Mayara Pereira Leite</a:t>
            </a:r>
            <a:endParaRPr dirty="0"/>
          </a:p>
          <a:p>
            <a:pPr marL="0" marR="0" lvl="0" indent="0" algn="ctr" rtl="0">
              <a:lnSpc>
                <a:spcPct val="90000"/>
              </a:lnSpc>
              <a:spcBef>
                <a:spcPts val="1000"/>
              </a:spcBef>
              <a:spcAft>
                <a:spcPts val="0"/>
              </a:spcAft>
              <a:buClr>
                <a:schemeClr val="dk1"/>
              </a:buClr>
              <a:buSzPts val="1600"/>
              <a:buFont typeface="Arial"/>
              <a:buNone/>
            </a:pPr>
            <a:r>
              <a:rPr lang="pt-BR" sz="1600" b="0" i="0" u="none" strike="noStrike" cap="none" dirty="0">
                <a:solidFill>
                  <a:schemeClr val="dk1"/>
                </a:solidFill>
                <a:latin typeface="Calibri"/>
                <a:ea typeface="Calibri"/>
                <a:cs typeface="Calibri"/>
                <a:sym typeface="Calibri"/>
              </a:rPr>
              <a:t>Chefe da Divisão de Planejamento e Gestão Educacional – DPGE/DPPED/PROEG</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94" name="Google Shape;194;p10"/>
          <p:cNvSpPr txBox="1"/>
          <p:nvPr/>
        </p:nvSpPr>
        <p:spPr>
          <a:xfrm>
            <a:off x="9480676" y="2381159"/>
            <a:ext cx="2611361" cy="1938952"/>
          </a:xfrm>
          <a:prstGeom prst="rect">
            <a:avLst/>
          </a:prstGeom>
          <a:solidFill>
            <a:srgbClr val="D0CECE"/>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spcFirstLastPara="1" wrap="square" lIns="91425" tIns="45700" rIns="91425" bIns="45700" anchor="t" anchorCtr="0">
            <a:spAutoFit/>
          </a:bodyPr>
          <a:lstStyle/>
          <a:p>
            <a:pPr marL="0" marR="0" lvl="0" indent="0" algn="ctr" rtl="0">
              <a:spcBef>
                <a:spcPts val="0"/>
              </a:spcBef>
              <a:spcAft>
                <a:spcPts val="0"/>
              </a:spcAft>
              <a:buNone/>
            </a:pPr>
            <a:r>
              <a:rPr lang="pt-BR" sz="1600" dirty="0">
                <a:solidFill>
                  <a:schemeClr val="dk1"/>
                </a:solidFill>
                <a:latin typeface="Calibri"/>
                <a:ea typeface="Calibri"/>
                <a:cs typeface="Calibri"/>
                <a:sym typeface="Calibri"/>
              </a:rPr>
              <a:t>O docente no exercício de direção de Unidade ou Subunidade Acadêmica poderá exercê-lo em tempo integral (</a:t>
            </a:r>
            <a:r>
              <a:rPr lang="pt-BR" sz="1200" b="1" dirty="0">
                <a:solidFill>
                  <a:schemeClr val="dk1"/>
                </a:solidFill>
              </a:rPr>
              <a:t>§1º do Artigo 13 da Resolução nº 021/2014 do </a:t>
            </a:r>
            <a:r>
              <a:rPr lang="pt-BR" sz="1200" b="1" dirty="0" err="1">
                <a:solidFill>
                  <a:schemeClr val="dk1"/>
                </a:solidFill>
              </a:rPr>
              <a:t>Consepe</a:t>
            </a:r>
            <a:r>
              <a:rPr lang="pt-BR" sz="1200" b="1" dirty="0">
                <a:solidFill>
                  <a:schemeClr val="dk1"/>
                </a:solidFill>
              </a:rPr>
              <a:t>/</a:t>
            </a:r>
            <a:r>
              <a:rPr lang="pt-BR" sz="1200" b="1" dirty="0" err="1">
                <a:solidFill>
                  <a:schemeClr val="dk1"/>
                </a:solidFill>
              </a:rPr>
              <a:t>Unifesspa</a:t>
            </a:r>
            <a:r>
              <a:rPr lang="pt-BR" sz="1200" b="1" dirty="0">
                <a:solidFill>
                  <a:schemeClr val="dk1"/>
                </a:solidFill>
              </a:rPr>
              <a:t>)</a:t>
            </a:r>
            <a:endParaRPr sz="1200" b="1" dirty="0">
              <a:solidFill>
                <a:schemeClr val="dk1"/>
              </a:solidFill>
            </a:endParaRPr>
          </a:p>
          <a:p>
            <a:pPr marL="0" marR="0" lvl="0" indent="0" algn="ctr" rtl="0">
              <a:spcBef>
                <a:spcPts val="0"/>
              </a:spcBef>
              <a:spcAft>
                <a:spcPts val="0"/>
              </a:spcAft>
              <a:buNone/>
            </a:pPr>
            <a:endParaRPr sz="1600" dirty="0">
              <a:solidFill>
                <a:schemeClr val="dk1"/>
              </a:solidFill>
              <a:latin typeface="Calibri"/>
              <a:ea typeface="Calibri"/>
              <a:cs typeface="Calibri"/>
              <a:sym typeface="Calibri"/>
            </a:endParaRPr>
          </a:p>
        </p:txBody>
      </p:sp>
      <p:cxnSp>
        <p:nvCxnSpPr>
          <p:cNvPr id="85" name="Conector reto 84">
            <a:extLst>
              <a:ext uri="{FF2B5EF4-FFF2-40B4-BE49-F238E27FC236}">
                <a16:creationId xmlns:a16="http://schemas.microsoft.com/office/drawing/2014/main" id="{1F93B9FB-C862-4097-8123-DB69C5A16990}"/>
              </a:ext>
            </a:extLst>
          </p:cNvPr>
          <p:cNvCxnSpPr>
            <a:cxnSpLocks/>
            <a:stCxn id="169" idx="3"/>
          </p:cNvCxnSpPr>
          <p:nvPr/>
        </p:nvCxnSpPr>
        <p:spPr>
          <a:xfrm>
            <a:off x="1835038" y="3741471"/>
            <a:ext cx="930849" cy="203056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68" name="Agrupar 67">
            <a:extLst>
              <a:ext uri="{FF2B5EF4-FFF2-40B4-BE49-F238E27FC236}">
                <a16:creationId xmlns:a16="http://schemas.microsoft.com/office/drawing/2014/main" id="{DC7DE5AC-73DB-469E-8EC4-F965292383DF}"/>
              </a:ext>
            </a:extLst>
          </p:cNvPr>
          <p:cNvGrpSpPr/>
          <p:nvPr/>
        </p:nvGrpSpPr>
        <p:grpSpPr>
          <a:xfrm>
            <a:off x="163435" y="231669"/>
            <a:ext cx="9134155" cy="6110987"/>
            <a:chOff x="101292" y="36360"/>
            <a:chExt cx="9134155" cy="6110987"/>
          </a:xfrm>
        </p:grpSpPr>
        <p:grpSp>
          <p:nvGrpSpPr>
            <p:cNvPr id="58" name="Agrupar 57">
              <a:extLst>
                <a:ext uri="{FF2B5EF4-FFF2-40B4-BE49-F238E27FC236}">
                  <a16:creationId xmlns:a16="http://schemas.microsoft.com/office/drawing/2014/main" id="{E3E56172-8898-4AE4-B612-3C726874BFCC}"/>
                </a:ext>
              </a:extLst>
            </p:cNvPr>
            <p:cNvGrpSpPr/>
            <p:nvPr/>
          </p:nvGrpSpPr>
          <p:grpSpPr>
            <a:xfrm>
              <a:off x="101292" y="36360"/>
              <a:ext cx="9134155" cy="4666257"/>
              <a:chOff x="876982" y="951210"/>
              <a:chExt cx="9134155" cy="4666257"/>
            </a:xfrm>
            <a:solidFill>
              <a:schemeClr val="accent1">
                <a:lumMod val="40000"/>
                <a:lumOff val="60000"/>
              </a:schemeClr>
            </a:solidFill>
          </p:grpSpPr>
          <p:grpSp>
            <p:nvGrpSpPr>
              <p:cNvPr id="167" name="Google Shape;167;p10"/>
              <p:cNvGrpSpPr/>
              <p:nvPr/>
            </p:nvGrpSpPr>
            <p:grpSpPr>
              <a:xfrm>
                <a:off x="876982" y="951210"/>
                <a:ext cx="9134155" cy="4666257"/>
                <a:chOff x="801481" y="28423"/>
                <a:chExt cx="9134155" cy="4666257"/>
              </a:xfrm>
              <a:grpFill/>
              <a:scene3d>
                <a:camera prst="orthographicFront">
                  <a:rot lat="0" lon="0" rev="0"/>
                </a:camera>
                <a:lightRig rig="glow" dir="t">
                  <a:rot lat="0" lon="0" rev="4800000"/>
                </a:lightRig>
              </a:scene3d>
            </p:grpSpPr>
            <p:sp>
              <p:nvSpPr>
                <p:cNvPr id="168" name="Google Shape;168;p10"/>
                <p:cNvSpPr/>
                <p:nvPr/>
              </p:nvSpPr>
              <p:spPr>
                <a:xfrm>
                  <a:off x="805777" y="2679253"/>
                  <a:ext cx="1656082" cy="1642683"/>
                </a:xfrm>
                <a:prstGeom prst="roundRect">
                  <a:avLst>
                    <a:gd name="adj" fmla="val 10000"/>
                  </a:avLst>
                </a:prstGeom>
                <a:solidFill>
                  <a:schemeClr val="bg1">
                    <a:lumMod val="75000"/>
                  </a:schemeClr>
                </a:solidFill>
                <a:ln>
                  <a:solidFill>
                    <a:schemeClr val="tx1">
                      <a:lumMod val="50000"/>
                      <a:lumOff val="50000"/>
                    </a:schemeClr>
                  </a:solidFill>
                </a:ln>
                <a:effectLst>
                  <a:outerShdw blurRad="190500" dist="228600" dir="2700000" algn="ctr">
                    <a:srgbClr val="000000">
                      <a:alpha val="30000"/>
                    </a:srgbClr>
                  </a:outerShdw>
                </a:effectLst>
                <a:sp3d prstMaterial="matte">
                  <a:bevelT w="127000" h="63500"/>
                </a:sp3d>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9" name="Google Shape;169;p10"/>
                <p:cNvSpPr txBox="1"/>
                <p:nvPr/>
              </p:nvSpPr>
              <p:spPr>
                <a:xfrm>
                  <a:off x="801481" y="2601164"/>
                  <a:ext cx="1671603" cy="1874121"/>
                </a:xfrm>
                <a:prstGeom prst="rect">
                  <a:avLst/>
                </a:prstGeom>
                <a:noFill/>
                <a:ln>
                  <a:noFill/>
                </a:ln>
                <a:effectLst>
                  <a:outerShdw blurRad="190500" dist="228600" dir="2700000" algn="ctr">
                    <a:srgbClr val="000000">
                      <a:alpha val="30000"/>
                    </a:srgbClr>
                  </a:outerShdw>
                </a:effectLst>
                <a:sp3d prstMaterial="matte">
                  <a:bevelT w="127000" h="63500"/>
                </a:sp3d>
              </p:spPr>
              <p:txBody>
                <a:bodyPr spcFirstLastPara="1" wrap="square" lIns="10775" tIns="10775" rIns="10775" bIns="10775" anchor="ctr" anchorCtr="0">
                  <a:noAutofit/>
                </a:bodyPr>
                <a:lstStyle/>
                <a:p>
                  <a:pPr marL="0" marR="0" lvl="0" indent="0" algn="ctr" rtl="0">
                    <a:lnSpc>
                      <a:spcPct val="90000"/>
                    </a:lnSpc>
                    <a:spcBef>
                      <a:spcPts val="0"/>
                    </a:spcBef>
                    <a:spcAft>
                      <a:spcPts val="0"/>
                    </a:spcAft>
                    <a:buClr>
                      <a:schemeClr val="dk1"/>
                    </a:buClr>
                    <a:buSzPts val="1700"/>
                    <a:buFont typeface="Calibri"/>
                    <a:buNone/>
                  </a:pPr>
                  <a:r>
                    <a:rPr lang="pt-BR" sz="2400" b="1" dirty="0">
                      <a:solidFill>
                        <a:schemeClr val="dk1"/>
                      </a:solidFill>
                      <a:latin typeface="Calibri"/>
                      <a:ea typeface="Calibri"/>
                      <a:cs typeface="Calibri"/>
                      <a:sym typeface="Calibri"/>
                    </a:rPr>
                    <a:t>MÍNIMO DE AULAS EFETIVAS</a:t>
                  </a:r>
                  <a:endParaRPr sz="2800" dirty="0"/>
                </a:p>
              </p:txBody>
            </p:sp>
            <p:sp>
              <p:nvSpPr>
                <p:cNvPr id="172" name="Google Shape;172;p10"/>
                <p:cNvSpPr/>
                <p:nvPr/>
              </p:nvSpPr>
              <p:spPr>
                <a:xfrm>
                  <a:off x="2878129" y="1014629"/>
                  <a:ext cx="1395675" cy="582286"/>
                </a:xfrm>
                <a:prstGeom prst="roundRect">
                  <a:avLst>
                    <a:gd name="adj" fmla="val 10000"/>
                  </a:avLst>
                </a:prstGeom>
                <a:solidFill>
                  <a:schemeClr val="bg1">
                    <a:lumMod val="85000"/>
                  </a:schemeClr>
                </a:solidFill>
                <a:ln w="12700" cap="flat" cmpd="sng">
                  <a:solidFill>
                    <a:schemeClr val="tx1">
                      <a:lumMod val="50000"/>
                      <a:lumOff val="50000"/>
                    </a:schemeClr>
                  </a:solidFill>
                  <a:prstDash val="solid"/>
                  <a:miter lim="800000"/>
                  <a:headEnd type="none" w="sm" len="sm"/>
                  <a:tailEnd type="none" w="sm" len="sm"/>
                </a:ln>
                <a:effectLst>
                  <a:outerShdw blurRad="190500" dist="228600" dir="2700000" algn="ctr">
                    <a:srgbClr val="000000">
                      <a:alpha val="30000"/>
                    </a:srgbClr>
                  </a:outerShdw>
                </a:effectLst>
                <a:sp3d prstMaterial="matte">
                  <a:bevelT w="127000" h="63500"/>
                </a:sp3d>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3" name="Google Shape;173;p10"/>
                <p:cNvSpPr txBox="1"/>
                <p:nvPr/>
              </p:nvSpPr>
              <p:spPr>
                <a:xfrm>
                  <a:off x="2895183" y="1050629"/>
                  <a:ext cx="1361565" cy="548176"/>
                </a:xfrm>
                <a:prstGeom prst="rect">
                  <a:avLst/>
                </a:prstGeom>
                <a:noFill/>
                <a:ln>
                  <a:noFill/>
                </a:ln>
                <a:effectLst>
                  <a:outerShdw blurRad="190500" dist="228600" dir="2700000" algn="ctr">
                    <a:srgbClr val="000000">
                      <a:alpha val="30000"/>
                    </a:srgbClr>
                  </a:outerShdw>
                </a:effectLst>
                <a:sp3d prstMaterial="matte">
                  <a:bevelT w="127000" h="63500"/>
                </a:sp3d>
              </p:spPr>
              <p:txBody>
                <a:bodyPr spcFirstLastPara="1" wrap="square" lIns="10775" tIns="10775" rIns="10775" bIns="10775" anchor="ctr" anchorCtr="0">
                  <a:noAutofit/>
                </a:bodyPr>
                <a:lstStyle/>
                <a:p>
                  <a:pPr marL="0" marR="0" lvl="0" indent="0" algn="ctr" rtl="0">
                    <a:lnSpc>
                      <a:spcPct val="90000"/>
                    </a:lnSpc>
                    <a:spcBef>
                      <a:spcPts val="0"/>
                    </a:spcBef>
                    <a:spcAft>
                      <a:spcPts val="0"/>
                    </a:spcAft>
                    <a:buClr>
                      <a:schemeClr val="dk1"/>
                    </a:buClr>
                    <a:buSzPts val="1700"/>
                    <a:buFont typeface="Calibri"/>
                    <a:buNone/>
                  </a:pPr>
                  <a:r>
                    <a:rPr lang="pt-BR" sz="2000" b="1" dirty="0">
                      <a:solidFill>
                        <a:schemeClr val="dk1"/>
                      </a:solidFill>
                      <a:latin typeface="Calibri"/>
                      <a:ea typeface="Calibri"/>
                      <a:cs typeface="Calibri"/>
                      <a:sym typeface="Calibri"/>
                    </a:rPr>
                    <a:t>Dedicação Exclusiva</a:t>
                  </a:r>
                  <a:endParaRPr sz="2400" dirty="0"/>
                </a:p>
              </p:txBody>
            </p:sp>
            <p:sp>
              <p:nvSpPr>
                <p:cNvPr id="176" name="Google Shape;176;p10"/>
                <p:cNvSpPr/>
                <p:nvPr/>
              </p:nvSpPr>
              <p:spPr>
                <a:xfrm>
                  <a:off x="4852225" y="28423"/>
                  <a:ext cx="5028174" cy="824454"/>
                </a:xfrm>
                <a:prstGeom prst="roundRect">
                  <a:avLst>
                    <a:gd name="adj" fmla="val 10000"/>
                  </a:avLst>
                </a:prstGeom>
                <a:grpFill/>
                <a:ln>
                  <a:solidFill>
                    <a:schemeClr val="accent2"/>
                  </a:solidFill>
                </a:ln>
                <a:effectLst>
                  <a:outerShdw blurRad="190500" dist="228600" dir="2700000" algn="ctr">
                    <a:srgbClr val="000000">
                      <a:alpha val="30000"/>
                    </a:srgbClr>
                  </a:outerShdw>
                </a:effectLst>
                <a:sp3d prstMaterial="matte">
                  <a:bevelT w="127000" h="63500"/>
                </a:sp3d>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0"/>
                <p:cNvSpPr txBox="1"/>
                <p:nvPr/>
              </p:nvSpPr>
              <p:spPr>
                <a:xfrm>
                  <a:off x="4887129" y="63327"/>
                  <a:ext cx="4958366" cy="713663"/>
                </a:xfrm>
                <a:prstGeom prst="rect">
                  <a:avLst/>
                </a:prstGeom>
                <a:grpFill/>
                <a:ln>
                  <a:solidFill>
                    <a:schemeClr val="accent2"/>
                  </a:solidFill>
                </a:ln>
                <a:effectLst>
                  <a:outerShdw blurRad="190500" dist="228600" dir="2700000" algn="ctr">
                    <a:srgbClr val="000000">
                      <a:alpha val="30000"/>
                    </a:srgbClr>
                  </a:outerShdw>
                </a:effectLst>
                <a:sp3d prstMaterial="matte">
                  <a:bevelT w="127000" h="63500"/>
                </a:sp3d>
              </p:spPr>
              <p:txBody>
                <a:bodyPr spcFirstLastPara="1" wrap="square" lIns="10150" tIns="10150" rIns="10150" bIns="10150" anchor="ctr" anchorCtr="0">
                  <a:noAutofit/>
                </a:bodyPr>
                <a:lstStyle/>
                <a:p>
                  <a:pPr marL="0" marR="0" lvl="0" indent="0" algn="ctr" rtl="0">
                    <a:lnSpc>
                      <a:spcPct val="90000"/>
                    </a:lnSpc>
                    <a:spcBef>
                      <a:spcPts val="0"/>
                    </a:spcBef>
                    <a:spcAft>
                      <a:spcPts val="0"/>
                    </a:spcAft>
                    <a:buClr>
                      <a:schemeClr val="dk1"/>
                    </a:buClr>
                    <a:buSzPts val="1600"/>
                    <a:buFont typeface="Calibri"/>
                    <a:buNone/>
                  </a:pPr>
                  <a:r>
                    <a:rPr lang="pt-BR" sz="1600" dirty="0">
                      <a:solidFill>
                        <a:schemeClr val="dk1"/>
                      </a:solidFill>
                      <a:latin typeface="Calibri"/>
                      <a:ea typeface="Calibri"/>
                      <a:cs typeface="Calibri"/>
                      <a:sym typeface="Calibri"/>
                    </a:rPr>
                    <a:t>Sem projetos, atividades administrativas ou afastamento: </a:t>
                  </a:r>
                  <a:endParaRPr dirty="0"/>
                </a:p>
                <a:p>
                  <a:pPr marL="0" marR="0" lvl="0" indent="0" algn="ctr" rtl="0">
                    <a:lnSpc>
                      <a:spcPct val="90000"/>
                    </a:lnSpc>
                    <a:spcBef>
                      <a:spcPts val="560"/>
                    </a:spcBef>
                    <a:spcAft>
                      <a:spcPts val="0"/>
                    </a:spcAft>
                    <a:buClr>
                      <a:schemeClr val="dk1"/>
                    </a:buClr>
                    <a:buSzPts val="1600"/>
                    <a:buFont typeface="Calibri"/>
                    <a:buNone/>
                  </a:pPr>
                  <a:r>
                    <a:rPr lang="pt-BR" sz="1600" dirty="0">
                      <a:solidFill>
                        <a:schemeClr val="dk1"/>
                      </a:solidFill>
                      <a:latin typeface="Calibri"/>
                      <a:ea typeface="Calibri"/>
                      <a:cs typeface="Calibri"/>
                      <a:sym typeface="Calibri"/>
                    </a:rPr>
                    <a:t>mínimo de 16 horas semanais, 240 horas semestrais ou 480 horas anuais</a:t>
                  </a:r>
                  <a:endParaRPr dirty="0"/>
                </a:p>
              </p:txBody>
            </p:sp>
            <p:sp>
              <p:nvSpPr>
                <p:cNvPr id="180" name="Google Shape;180;p10"/>
                <p:cNvSpPr/>
                <p:nvPr/>
              </p:nvSpPr>
              <p:spPr>
                <a:xfrm>
                  <a:off x="4861228" y="1014629"/>
                  <a:ext cx="5065745" cy="1003058"/>
                </a:xfrm>
                <a:prstGeom prst="roundRect">
                  <a:avLst>
                    <a:gd name="adj" fmla="val 10000"/>
                  </a:avLst>
                </a:prstGeom>
                <a:grpFill/>
                <a:ln>
                  <a:solidFill>
                    <a:schemeClr val="accent2"/>
                  </a:solidFill>
                </a:ln>
                <a:effectLst>
                  <a:outerShdw blurRad="190500" dist="228600" dir="2700000" algn="ctr">
                    <a:srgbClr val="000000">
                      <a:alpha val="30000"/>
                    </a:srgbClr>
                  </a:outerShdw>
                </a:effectLst>
                <a:sp3d prstMaterial="matte">
                  <a:bevelT w="127000" h="63500"/>
                </a:sp3d>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0"/>
                <p:cNvSpPr txBox="1"/>
                <p:nvPr/>
              </p:nvSpPr>
              <p:spPr>
                <a:xfrm>
                  <a:off x="4868445" y="1186009"/>
                  <a:ext cx="4990607" cy="704511"/>
                </a:xfrm>
                <a:prstGeom prst="rect">
                  <a:avLst/>
                </a:prstGeom>
                <a:grpFill/>
                <a:ln>
                  <a:solidFill>
                    <a:schemeClr val="accent2"/>
                  </a:solidFill>
                </a:ln>
                <a:effectLst>
                  <a:outerShdw blurRad="190500" dist="228600" dir="2700000" algn="ctr">
                    <a:srgbClr val="000000">
                      <a:alpha val="30000"/>
                    </a:srgbClr>
                  </a:outerShdw>
                </a:effectLst>
                <a:sp3d prstMaterial="matte">
                  <a:bevelT w="127000" h="63500"/>
                </a:sp3d>
              </p:spPr>
              <p:txBody>
                <a:bodyPr spcFirstLastPara="1" wrap="square" lIns="10150" tIns="10150" rIns="10150" bIns="10150" anchor="ctr" anchorCtr="0">
                  <a:noAutofit/>
                </a:bodyPr>
                <a:lstStyle/>
                <a:p>
                  <a:pPr marL="0" marR="0" lvl="0" indent="0" algn="ctr" rtl="0">
                    <a:lnSpc>
                      <a:spcPct val="90000"/>
                    </a:lnSpc>
                    <a:spcBef>
                      <a:spcPts val="0"/>
                    </a:spcBef>
                    <a:spcAft>
                      <a:spcPts val="0"/>
                    </a:spcAft>
                    <a:buClr>
                      <a:schemeClr val="dk1"/>
                    </a:buClr>
                    <a:buSzPts val="1600"/>
                    <a:buFont typeface="Calibri"/>
                    <a:buNone/>
                  </a:pPr>
                  <a:r>
                    <a:rPr lang="pt-BR" sz="1600" dirty="0">
                      <a:solidFill>
                        <a:schemeClr val="dk1"/>
                      </a:solidFill>
                      <a:latin typeface="Calibri"/>
                      <a:ea typeface="Calibri"/>
                      <a:cs typeface="Calibri"/>
                      <a:sym typeface="Calibri"/>
                    </a:rPr>
                    <a:t>Com projetos, atividades administrativas ou afastamento parcial: </a:t>
                  </a:r>
                  <a:endParaRPr dirty="0"/>
                </a:p>
                <a:p>
                  <a:pPr marL="0" marR="0" lvl="0" indent="0" algn="ctr" rtl="0">
                    <a:lnSpc>
                      <a:spcPct val="90000"/>
                    </a:lnSpc>
                    <a:spcBef>
                      <a:spcPts val="560"/>
                    </a:spcBef>
                    <a:spcAft>
                      <a:spcPts val="0"/>
                    </a:spcAft>
                    <a:buClr>
                      <a:schemeClr val="dk1"/>
                    </a:buClr>
                    <a:buSzPts val="1600"/>
                    <a:buFont typeface="Calibri"/>
                    <a:buNone/>
                  </a:pPr>
                  <a:r>
                    <a:rPr lang="pt-BR" sz="1600" dirty="0">
                      <a:solidFill>
                        <a:schemeClr val="dk1"/>
                      </a:solidFill>
                      <a:latin typeface="Calibri"/>
                      <a:ea typeface="Calibri"/>
                      <a:cs typeface="Calibri"/>
                      <a:sym typeface="Calibri"/>
                    </a:rPr>
                    <a:t>mínimo de 08 horas semanais, 120 horas semestrais ou 240 horas anuais</a:t>
                  </a:r>
                  <a:endParaRPr dirty="0"/>
                </a:p>
              </p:txBody>
            </p:sp>
            <p:sp>
              <p:nvSpPr>
                <p:cNvPr id="184" name="Google Shape;184;p10"/>
                <p:cNvSpPr/>
                <p:nvPr/>
              </p:nvSpPr>
              <p:spPr>
                <a:xfrm>
                  <a:off x="2738591" y="3147389"/>
                  <a:ext cx="1337858" cy="582283"/>
                </a:xfrm>
                <a:prstGeom prst="roundRect">
                  <a:avLst>
                    <a:gd name="adj" fmla="val 10000"/>
                  </a:avLst>
                </a:prstGeom>
                <a:solidFill>
                  <a:schemeClr val="bg1">
                    <a:lumMod val="85000"/>
                  </a:schemeClr>
                </a:solidFill>
                <a:ln w="12700" cap="flat" cmpd="sng">
                  <a:solidFill>
                    <a:schemeClr val="tx1">
                      <a:lumMod val="50000"/>
                      <a:lumOff val="50000"/>
                    </a:schemeClr>
                  </a:solidFill>
                  <a:prstDash val="solid"/>
                  <a:miter lim="800000"/>
                  <a:headEnd type="none" w="sm" len="sm"/>
                  <a:tailEnd type="none" w="sm" len="sm"/>
                </a:ln>
                <a:effectLst>
                  <a:outerShdw blurRad="190500" dist="228600" dir="2700000" algn="ctr">
                    <a:srgbClr val="000000">
                      <a:alpha val="30000"/>
                    </a:srgbClr>
                  </a:outerShdw>
                </a:effectLst>
                <a:sp3d prstMaterial="matte">
                  <a:bevelT w="127000" h="63500"/>
                </a:sp3d>
              </p:spPr>
              <p:txBody>
                <a:bodyPr spcFirstLastPara="1" wrap="square" lIns="91425" tIns="91425" rIns="91425" bIns="91425" anchor="ctr" anchorCtr="0">
                  <a:noAutofit/>
                </a:bodyPr>
                <a:lstStyle/>
                <a:p>
                  <a:endParaRPr dirty="0"/>
                </a:p>
              </p:txBody>
            </p:sp>
            <p:sp>
              <p:nvSpPr>
                <p:cNvPr id="185" name="Google Shape;185;p10"/>
                <p:cNvSpPr txBox="1"/>
                <p:nvPr/>
              </p:nvSpPr>
              <p:spPr>
                <a:xfrm>
                  <a:off x="2783437" y="3200481"/>
                  <a:ext cx="1217779" cy="470254"/>
                </a:xfrm>
                <a:prstGeom prst="rect">
                  <a:avLst/>
                </a:prstGeom>
                <a:noFill/>
                <a:ln>
                  <a:noFill/>
                </a:ln>
                <a:effectLst>
                  <a:outerShdw blurRad="190500" dist="228600" dir="2700000" algn="ctr">
                    <a:srgbClr val="000000">
                      <a:alpha val="30000"/>
                    </a:srgbClr>
                  </a:outerShdw>
                </a:effectLst>
                <a:sp3d prstMaterial="matte">
                  <a:bevelT w="127000" h="63500"/>
                </a:sp3d>
              </p:spPr>
              <p:txBody>
                <a:bodyPr spcFirstLastPara="1" wrap="square" lIns="10775" tIns="10775" rIns="10775" bIns="10775" anchor="ctr" anchorCtr="0">
                  <a:noAutofit/>
                </a:bodyPr>
                <a:lstStyle/>
                <a:p>
                  <a:pPr marL="0" marR="0" lvl="0" indent="0" algn="ctr" rtl="0">
                    <a:lnSpc>
                      <a:spcPct val="90000"/>
                    </a:lnSpc>
                    <a:spcBef>
                      <a:spcPts val="0"/>
                    </a:spcBef>
                    <a:spcAft>
                      <a:spcPts val="0"/>
                    </a:spcAft>
                    <a:buClr>
                      <a:schemeClr val="dk1"/>
                    </a:buClr>
                    <a:buSzPts val="1700"/>
                    <a:buFont typeface="Calibri"/>
                    <a:buNone/>
                  </a:pPr>
                  <a:r>
                    <a:rPr lang="pt-BR" sz="2000" b="1" dirty="0">
                      <a:solidFill>
                        <a:schemeClr val="dk1"/>
                      </a:solidFill>
                      <a:latin typeface="Calibri"/>
                      <a:ea typeface="Calibri"/>
                      <a:cs typeface="Calibri"/>
                      <a:sym typeface="Calibri"/>
                    </a:rPr>
                    <a:t>Tempo Integral</a:t>
                  </a:r>
                  <a:endParaRPr sz="2400" dirty="0"/>
                </a:p>
              </p:txBody>
            </p:sp>
            <p:sp>
              <p:nvSpPr>
                <p:cNvPr id="188" name="Google Shape;188;p10"/>
                <p:cNvSpPr/>
                <p:nvPr/>
              </p:nvSpPr>
              <p:spPr>
                <a:xfrm>
                  <a:off x="4872445" y="2139329"/>
                  <a:ext cx="5063191" cy="1133030"/>
                </a:xfrm>
                <a:prstGeom prst="roundRect">
                  <a:avLst>
                    <a:gd name="adj" fmla="val 10000"/>
                  </a:avLst>
                </a:prstGeom>
                <a:grpFill/>
                <a:ln>
                  <a:solidFill>
                    <a:schemeClr val="accent2"/>
                  </a:solidFill>
                </a:ln>
                <a:effectLst>
                  <a:outerShdw blurRad="190500" dist="228600" dir="2700000" algn="ctr">
                    <a:srgbClr val="000000">
                      <a:alpha val="30000"/>
                    </a:srgbClr>
                  </a:outerShdw>
                </a:effectLst>
                <a:sp3d prstMaterial="matte">
                  <a:bevelT w="127000" h="63500"/>
                </a:sp3d>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10"/>
                <p:cNvSpPr txBox="1"/>
                <p:nvPr/>
              </p:nvSpPr>
              <p:spPr>
                <a:xfrm>
                  <a:off x="4953313" y="2185702"/>
                  <a:ext cx="4907060" cy="1014779"/>
                </a:xfrm>
                <a:prstGeom prst="rect">
                  <a:avLst/>
                </a:prstGeom>
                <a:grpFill/>
                <a:ln>
                  <a:solidFill>
                    <a:schemeClr val="accent2"/>
                  </a:solidFill>
                </a:ln>
                <a:effectLst>
                  <a:outerShdw blurRad="190500" dist="228600" dir="2700000" algn="ctr">
                    <a:srgbClr val="000000">
                      <a:alpha val="30000"/>
                    </a:srgbClr>
                  </a:outerShdw>
                </a:effectLst>
                <a:sp3d prstMaterial="matte">
                  <a:bevelT w="127000" h="63500"/>
                </a:sp3d>
              </p:spPr>
              <p:txBody>
                <a:bodyPr spcFirstLastPara="1" wrap="square" lIns="10150" tIns="10150" rIns="10150" bIns="10150" anchor="ctr" anchorCtr="0">
                  <a:noAutofit/>
                </a:bodyPr>
                <a:lstStyle/>
                <a:p>
                  <a:pPr marL="0" marR="0" lvl="0" indent="0" algn="ctr" rtl="0">
                    <a:lnSpc>
                      <a:spcPct val="90000"/>
                    </a:lnSpc>
                    <a:spcBef>
                      <a:spcPts val="0"/>
                    </a:spcBef>
                    <a:spcAft>
                      <a:spcPts val="0"/>
                    </a:spcAft>
                    <a:buClr>
                      <a:schemeClr val="dk1"/>
                    </a:buClr>
                    <a:buSzPts val="1600"/>
                    <a:buFont typeface="Calibri"/>
                    <a:buNone/>
                  </a:pPr>
                  <a:r>
                    <a:rPr lang="pt-BR" sz="1600" dirty="0">
                      <a:solidFill>
                        <a:schemeClr val="dk1"/>
                      </a:solidFill>
                      <a:latin typeface="Calibri"/>
                      <a:ea typeface="Calibri"/>
                      <a:cs typeface="Calibri"/>
                      <a:sym typeface="Calibri"/>
                    </a:rPr>
                    <a:t>Sem projetos, atividades administrativas ou afastamento: </a:t>
                  </a:r>
                  <a:endParaRPr dirty="0"/>
                </a:p>
                <a:p>
                  <a:pPr marL="0" marR="0" lvl="0" indent="0" algn="ctr" rtl="0">
                    <a:lnSpc>
                      <a:spcPct val="90000"/>
                    </a:lnSpc>
                    <a:spcBef>
                      <a:spcPts val="560"/>
                    </a:spcBef>
                    <a:spcAft>
                      <a:spcPts val="0"/>
                    </a:spcAft>
                    <a:buClr>
                      <a:schemeClr val="dk1"/>
                    </a:buClr>
                    <a:buSzPts val="1600"/>
                    <a:buFont typeface="Calibri"/>
                    <a:buNone/>
                  </a:pPr>
                  <a:r>
                    <a:rPr lang="pt-BR" sz="1600" dirty="0">
                      <a:solidFill>
                        <a:schemeClr val="dk1"/>
                      </a:solidFill>
                      <a:latin typeface="Calibri"/>
                      <a:ea typeface="Calibri"/>
                      <a:cs typeface="Calibri"/>
                      <a:sym typeface="Calibri"/>
                    </a:rPr>
                    <a:t>mínimo de 20 horas semanais, 300 horas semestrais ou 600 horas anuais, podendo contabilizar até 4 horas semanais para orientação de TCC;</a:t>
                  </a:r>
                  <a:endParaRPr dirty="0"/>
                </a:p>
              </p:txBody>
            </p:sp>
            <p:sp>
              <p:nvSpPr>
                <p:cNvPr id="192" name="Google Shape;192;p10"/>
                <p:cNvSpPr/>
                <p:nvPr/>
              </p:nvSpPr>
              <p:spPr>
                <a:xfrm>
                  <a:off x="4892700" y="3394001"/>
                  <a:ext cx="5042936" cy="1300679"/>
                </a:xfrm>
                <a:prstGeom prst="roundRect">
                  <a:avLst>
                    <a:gd name="adj" fmla="val 10000"/>
                  </a:avLst>
                </a:prstGeom>
                <a:grpFill/>
                <a:ln>
                  <a:solidFill>
                    <a:schemeClr val="accent2"/>
                  </a:solidFill>
                </a:ln>
                <a:effectLst>
                  <a:outerShdw blurRad="190500" dist="228600" dir="2700000" algn="ctr">
                    <a:srgbClr val="000000">
                      <a:alpha val="30000"/>
                    </a:srgbClr>
                  </a:outerShdw>
                </a:effectLst>
                <a:sp3d prstMaterial="matte">
                  <a:bevelT w="127000" h="63500"/>
                </a:sp3d>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0"/>
                <p:cNvSpPr txBox="1"/>
                <p:nvPr/>
              </p:nvSpPr>
              <p:spPr>
                <a:xfrm>
                  <a:off x="4953313" y="3465490"/>
                  <a:ext cx="4920332" cy="1163309"/>
                </a:xfrm>
                <a:prstGeom prst="rect">
                  <a:avLst/>
                </a:prstGeom>
                <a:grpFill/>
                <a:ln>
                  <a:noFill/>
                </a:ln>
                <a:effectLst>
                  <a:outerShdw blurRad="190500" dist="228600" dir="2700000" algn="ctr">
                    <a:srgbClr val="000000">
                      <a:alpha val="30000"/>
                    </a:srgbClr>
                  </a:outerShdw>
                </a:effectLst>
                <a:sp3d prstMaterial="matte">
                  <a:bevelT w="127000" h="63500"/>
                </a:sp3d>
              </p:spPr>
              <p:txBody>
                <a:bodyPr spcFirstLastPara="1" wrap="square" lIns="10150" tIns="10150" rIns="10150" bIns="10150" anchor="ctr" anchorCtr="0">
                  <a:noAutofit/>
                </a:bodyPr>
                <a:lstStyle/>
                <a:p>
                  <a:pPr marL="0" marR="0" lvl="0" indent="0" algn="ctr" rtl="0">
                    <a:lnSpc>
                      <a:spcPct val="90000"/>
                    </a:lnSpc>
                    <a:spcBef>
                      <a:spcPts val="0"/>
                    </a:spcBef>
                    <a:spcAft>
                      <a:spcPts val="0"/>
                    </a:spcAft>
                    <a:buClr>
                      <a:schemeClr val="dk1"/>
                    </a:buClr>
                    <a:buSzPts val="1600"/>
                    <a:buFont typeface="Calibri"/>
                    <a:buNone/>
                  </a:pPr>
                  <a:r>
                    <a:rPr lang="pt-BR" sz="1600" dirty="0">
                      <a:solidFill>
                        <a:schemeClr val="dk1"/>
                      </a:solidFill>
                      <a:latin typeface="Calibri"/>
                      <a:ea typeface="Calibri"/>
                      <a:cs typeface="Calibri"/>
                      <a:sym typeface="Calibri"/>
                    </a:rPr>
                    <a:t>Com projetos, atividades administrativas ou afastamento parcial: </a:t>
                  </a:r>
                  <a:endParaRPr dirty="0"/>
                </a:p>
                <a:p>
                  <a:pPr marL="0" marR="0" lvl="0" indent="0" algn="ctr" rtl="0">
                    <a:lnSpc>
                      <a:spcPct val="90000"/>
                    </a:lnSpc>
                    <a:spcBef>
                      <a:spcPts val="560"/>
                    </a:spcBef>
                    <a:spcAft>
                      <a:spcPts val="0"/>
                    </a:spcAft>
                    <a:buClr>
                      <a:schemeClr val="dk1"/>
                    </a:buClr>
                    <a:buSzPts val="1600"/>
                    <a:buFont typeface="Calibri"/>
                    <a:buNone/>
                  </a:pPr>
                  <a:r>
                    <a:rPr lang="pt-BR" sz="1600" dirty="0">
                      <a:solidFill>
                        <a:schemeClr val="dk1"/>
                      </a:solidFill>
                      <a:latin typeface="Calibri"/>
                      <a:ea typeface="Calibri"/>
                      <a:cs typeface="Calibri"/>
                      <a:sym typeface="Calibri"/>
                    </a:rPr>
                    <a:t>mínimo de 10 horas semanais, 150 horas semestrais ou 300 horas anuais, podendo contabilizar até 2 horas semanais para orientação de TCC </a:t>
                  </a:r>
                  <a:endParaRPr dirty="0"/>
                </a:p>
              </p:txBody>
            </p:sp>
          </p:grpSp>
          <p:cxnSp>
            <p:nvCxnSpPr>
              <p:cNvPr id="3" name="Conector reto 2">
                <a:extLst>
                  <a:ext uri="{FF2B5EF4-FFF2-40B4-BE49-F238E27FC236}">
                    <a16:creationId xmlns:a16="http://schemas.microsoft.com/office/drawing/2014/main" id="{E4BA77BE-D0A9-4D91-900B-12DC038B34E6}"/>
                  </a:ext>
                </a:extLst>
              </p:cNvPr>
              <p:cNvCxnSpPr>
                <a:cxnSpLocks/>
              </p:cNvCxnSpPr>
              <p:nvPr/>
            </p:nvCxnSpPr>
            <p:spPr>
              <a:xfrm>
                <a:off x="2532772" y="4451993"/>
                <a:ext cx="267479" cy="1"/>
              </a:xfrm>
              <a:prstGeom prst="line">
                <a:avLst/>
              </a:prstGeom>
              <a:grpFill/>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 name="Conector reto 5">
                <a:extLst>
                  <a:ext uri="{FF2B5EF4-FFF2-40B4-BE49-F238E27FC236}">
                    <a16:creationId xmlns:a16="http://schemas.microsoft.com/office/drawing/2014/main" id="{21A67E8C-1D42-4F8D-92B8-0E10B3685112}"/>
                  </a:ext>
                </a:extLst>
              </p:cNvPr>
              <p:cNvCxnSpPr>
                <a:cxnSpLocks/>
                <a:stCxn id="169" idx="3"/>
              </p:cNvCxnSpPr>
              <p:nvPr/>
            </p:nvCxnSpPr>
            <p:spPr>
              <a:xfrm flipV="1">
                <a:off x="2548585" y="2509370"/>
                <a:ext cx="1087145" cy="1951642"/>
              </a:xfrm>
              <a:prstGeom prst="line">
                <a:avLst/>
              </a:prstGeom>
              <a:grpFill/>
              <a:ln w="1905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8" name="Agrupar 17">
                <a:extLst>
                  <a:ext uri="{FF2B5EF4-FFF2-40B4-BE49-F238E27FC236}">
                    <a16:creationId xmlns:a16="http://schemas.microsoft.com/office/drawing/2014/main" id="{F0C59C23-252E-4C8E-B6C3-548E86C629D5}"/>
                  </a:ext>
                </a:extLst>
              </p:cNvPr>
              <p:cNvGrpSpPr/>
              <p:nvPr/>
            </p:nvGrpSpPr>
            <p:grpSpPr>
              <a:xfrm>
                <a:off x="4356522" y="1499833"/>
                <a:ext cx="554149" cy="1182205"/>
                <a:chOff x="4300841" y="1449074"/>
                <a:chExt cx="554149" cy="1182205"/>
              </a:xfrm>
              <a:grpFill/>
            </p:grpSpPr>
            <p:cxnSp>
              <p:nvCxnSpPr>
                <p:cNvPr id="10" name="Conector reto 9">
                  <a:extLst>
                    <a:ext uri="{FF2B5EF4-FFF2-40B4-BE49-F238E27FC236}">
                      <a16:creationId xmlns:a16="http://schemas.microsoft.com/office/drawing/2014/main" id="{5039736C-C22F-4220-871B-FB042B22FE80}"/>
                    </a:ext>
                  </a:extLst>
                </p:cNvPr>
                <p:cNvCxnSpPr>
                  <a:cxnSpLocks/>
                </p:cNvCxnSpPr>
                <p:nvPr/>
              </p:nvCxnSpPr>
              <p:spPr>
                <a:xfrm>
                  <a:off x="4314138" y="2180751"/>
                  <a:ext cx="540852" cy="450528"/>
                </a:xfrm>
                <a:prstGeom prst="line">
                  <a:avLst/>
                </a:prstGeom>
                <a:grpFill/>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Conector reto 12">
                  <a:extLst>
                    <a:ext uri="{FF2B5EF4-FFF2-40B4-BE49-F238E27FC236}">
                      <a16:creationId xmlns:a16="http://schemas.microsoft.com/office/drawing/2014/main" id="{DFD914CD-35DE-4E5E-A93E-AD8251620050}"/>
                    </a:ext>
                  </a:extLst>
                </p:cNvPr>
                <p:cNvCxnSpPr>
                  <a:cxnSpLocks/>
                </p:cNvCxnSpPr>
                <p:nvPr/>
              </p:nvCxnSpPr>
              <p:spPr>
                <a:xfrm flipV="1">
                  <a:off x="4300841" y="1449074"/>
                  <a:ext cx="540852" cy="728576"/>
                </a:xfrm>
                <a:prstGeom prst="line">
                  <a:avLst/>
                </a:prstGeom>
                <a:grpFill/>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49" name="Agrupar 48">
                <a:extLst>
                  <a:ext uri="{FF2B5EF4-FFF2-40B4-BE49-F238E27FC236}">
                    <a16:creationId xmlns:a16="http://schemas.microsoft.com/office/drawing/2014/main" id="{F19E5BEE-1615-4B2F-8CD8-8E9AFF509FDA}"/>
                  </a:ext>
                </a:extLst>
              </p:cNvPr>
              <p:cNvGrpSpPr/>
              <p:nvPr/>
            </p:nvGrpSpPr>
            <p:grpSpPr>
              <a:xfrm>
                <a:off x="4157761" y="3654618"/>
                <a:ext cx="799215" cy="1290829"/>
                <a:chOff x="4136326" y="644772"/>
                <a:chExt cx="799215" cy="1290829"/>
              </a:xfrm>
              <a:grpFill/>
            </p:grpSpPr>
            <p:cxnSp>
              <p:nvCxnSpPr>
                <p:cNvPr id="50" name="Conector reto 49">
                  <a:extLst>
                    <a:ext uri="{FF2B5EF4-FFF2-40B4-BE49-F238E27FC236}">
                      <a16:creationId xmlns:a16="http://schemas.microsoft.com/office/drawing/2014/main" id="{E7DABA7E-1571-4201-B918-5F58F516493E}"/>
                    </a:ext>
                  </a:extLst>
                </p:cNvPr>
                <p:cNvCxnSpPr>
                  <a:cxnSpLocks/>
                </p:cNvCxnSpPr>
                <p:nvPr/>
              </p:nvCxnSpPr>
              <p:spPr>
                <a:xfrm>
                  <a:off x="4136326" y="1353315"/>
                  <a:ext cx="799215" cy="582286"/>
                </a:xfrm>
                <a:prstGeom prst="line">
                  <a:avLst/>
                </a:prstGeom>
                <a:grpFill/>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1" name="Conector reto 50">
                  <a:extLst>
                    <a:ext uri="{FF2B5EF4-FFF2-40B4-BE49-F238E27FC236}">
                      <a16:creationId xmlns:a16="http://schemas.microsoft.com/office/drawing/2014/main" id="{2CD9B09D-9185-4FC0-8979-3375E7B9B87C}"/>
                    </a:ext>
                  </a:extLst>
                </p:cNvPr>
                <p:cNvCxnSpPr>
                  <a:cxnSpLocks/>
                </p:cNvCxnSpPr>
                <p:nvPr/>
              </p:nvCxnSpPr>
              <p:spPr>
                <a:xfrm flipV="1">
                  <a:off x="4145801" y="644772"/>
                  <a:ext cx="776965" cy="688013"/>
                </a:xfrm>
                <a:prstGeom prst="line">
                  <a:avLst/>
                </a:prstGeom>
                <a:grpFill/>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sp>
          <p:nvSpPr>
            <p:cNvPr id="92" name="Google Shape;172;p10">
              <a:extLst>
                <a:ext uri="{FF2B5EF4-FFF2-40B4-BE49-F238E27FC236}">
                  <a16:creationId xmlns:a16="http://schemas.microsoft.com/office/drawing/2014/main" id="{7B2B1276-C0EC-4FF1-AFC2-45CB725603F6}"/>
                </a:ext>
              </a:extLst>
            </p:cNvPr>
            <p:cNvSpPr/>
            <p:nvPr/>
          </p:nvSpPr>
          <p:spPr>
            <a:xfrm>
              <a:off x="1980585" y="5215761"/>
              <a:ext cx="1395675" cy="582286"/>
            </a:xfrm>
            <a:prstGeom prst="roundRect">
              <a:avLst>
                <a:gd name="adj" fmla="val 10000"/>
              </a:avLst>
            </a:prstGeom>
            <a:solidFill>
              <a:schemeClr val="bg1">
                <a:lumMod val="85000"/>
              </a:schemeClr>
            </a:solidFill>
            <a:ln w="12700" cap="flat" cmpd="sng">
              <a:solidFill>
                <a:schemeClr val="tx1">
                  <a:lumMod val="50000"/>
                  <a:lumOff val="50000"/>
                </a:schemeClr>
              </a:solidFill>
              <a:prstDash val="solid"/>
              <a:miter lim="800000"/>
              <a:headEnd type="none" w="sm" len="sm"/>
              <a:tailEnd type="none" w="sm" len="sm"/>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spcFirstLastPara="1" wrap="square" lIns="91425" tIns="91425" rIns="91425" bIns="91425" anchor="ctr" anchorCtr="0">
              <a:noAutofit/>
            </a:bodyPr>
            <a:lstStyle/>
            <a:p>
              <a:pPr algn="ctr"/>
              <a:r>
                <a:rPr lang="pt-BR" sz="2000" b="1" dirty="0"/>
                <a:t>Tempo Parcial</a:t>
              </a:r>
              <a:endParaRPr sz="2000" b="1" dirty="0"/>
            </a:p>
          </p:txBody>
        </p:sp>
        <p:sp>
          <p:nvSpPr>
            <p:cNvPr id="93" name="Google Shape;192;p10">
              <a:extLst>
                <a:ext uri="{FF2B5EF4-FFF2-40B4-BE49-F238E27FC236}">
                  <a16:creationId xmlns:a16="http://schemas.microsoft.com/office/drawing/2014/main" id="{A1D142BA-E661-4CFF-B6A6-207AFBEB4110}"/>
                </a:ext>
              </a:extLst>
            </p:cNvPr>
            <p:cNvSpPr/>
            <p:nvPr/>
          </p:nvSpPr>
          <p:spPr>
            <a:xfrm>
              <a:off x="4180414" y="4870632"/>
              <a:ext cx="5042936" cy="1276715"/>
            </a:xfrm>
            <a:prstGeom prst="roundRect">
              <a:avLst>
                <a:gd name="adj" fmla="val 10000"/>
              </a:avLst>
            </a:prstGeom>
            <a:solidFill>
              <a:schemeClr val="accent1">
                <a:lumMod val="40000"/>
                <a:lumOff val="60000"/>
              </a:schemeClr>
            </a:solidFill>
            <a:ln>
              <a:solidFill>
                <a:schemeClr val="accent2"/>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spcFirstLastPara="1" wrap="square" lIns="91425" tIns="91425" rIns="91425" bIns="91425" anchor="ctr" anchorCtr="0">
              <a:noAutofit/>
            </a:bodyPr>
            <a:lstStyle/>
            <a:p>
              <a:pPr lvl="0" algn="ctr"/>
              <a:r>
                <a:rPr lang="pt-BR" sz="1600" dirty="0"/>
                <a:t>mínimo de 10 (dez) horas semanais, 150 (cento e cinquenta) horas semestrais ou 300 (trezentas) horas anuais de aulas efetivas, podendo contabilizar até 2 (duas) horas semanais para orientação de TCC.</a:t>
              </a:r>
              <a:endParaRPr sz="1600" dirty="0"/>
            </a:p>
          </p:txBody>
        </p:sp>
        <p:cxnSp>
          <p:nvCxnSpPr>
            <p:cNvPr id="94" name="Conector reto 93">
              <a:extLst>
                <a:ext uri="{FF2B5EF4-FFF2-40B4-BE49-F238E27FC236}">
                  <a16:creationId xmlns:a16="http://schemas.microsoft.com/office/drawing/2014/main" id="{0D5C2061-F1CB-4216-9423-7172DAEE6CEB}"/>
                </a:ext>
              </a:extLst>
            </p:cNvPr>
            <p:cNvCxnSpPr>
              <a:cxnSpLocks/>
            </p:cNvCxnSpPr>
            <p:nvPr/>
          </p:nvCxnSpPr>
          <p:spPr>
            <a:xfrm>
              <a:off x="3382071" y="5555213"/>
              <a:ext cx="739613"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11"/>
          <p:cNvSpPr txBox="1">
            <a:spLocks noGrp="1"/>
          </p:cNvSpPr>
          <p:nvPr>
            <p:ph idx="1"/>
          </p:nvPr>
        </p:nvSpPr>
        <p:spPr>
          <a:xfrm>
            <a:off x="-80701" y="231865"/>
            <a:ext cx="9690100" cy="548621"/>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400"/>
              <a:buNone/>
            </a:pPr>
            <a:r>
              <a:rPr lang="pt-BR" sz="2400" b="1" dirty="0"/>
              <a:t>Carga Horária de Preparação da disciplina:</a:t>
            </a:r>
            <a:endParaRPr dirty="0"/>
          </a:p>
        </p:txBody>
      </p:sp>
      <p:sp>
        <p:nvSpPr>
          <p:cNvPr id="204" name="Google Shape;204;p11"/>
          <p:cNvSpPr txBox="1"/>
          <p:nvPr/>
        </p:nvSpPr>
        <p:spPr>
          <a:xfrm>
            <a:off x="-168676" y="2656131"/>
            <a:ext cx="9690100" cy="574021"/>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2400"/>
              <a:buFont typeface="Arial"/>
              <a:buNone/>
            </a:pPr>
            <a:r>
              <a:rPr lang="pt-BR" sz="2400" b="1" dirty="0">
                <a:solidFill>
                  <a:schemeClr val="dk1"/>
                </a:solidFill>
                <a:latin typeface="Calibri"/>
                <a:ea typeface="Calibri"/>
                <a:cs typeface="Calibri"/>
                <a:sym typeface="Calibri"/>
              </a:rPr>
              <a:t>Carga Horária de Orientação de Trabalhos de Conclusão:</a:t>
            </a:r>
            <a:endParaRPr dirty="0"/>
          </a:p>
        </p:txBody>
      </p:sp>
      <p:grpSp>
        <p:nvGrpSpPr>
          <p:cNvPr id="2" name="Agrupar 1">
            <a:extLst>
              <a:ext uri="{FF2B5EF4-FFF2-40B4-BE49-F238E27FC236}">
                <a16:creationId xmlns:a16="http://schemas.microsoft.com/office/drawing/2014/main" id="{91BB4679-8EFA-4A60-8ABF-F28DFBD4E79F}"/>
              </a:ext>
            </a:extLst>
          </p:cNvPr>
          <p:cNvGrpSpPr/>
          <p:nvPr/>
        </p:nvGrpSpPr>
        <p:grpSpPr>
          <a:xfrm>
            <a:off x="683338" y="1034484"/>
            <a:ext cx="8293508" cy="5640973"/>
            <a:chOff x="2014989" y="1309692"/>
            <a:chExt cx="8293508" cy="5640973"/>
          </a:xfrm>
        </p:grpSpPr>
        <p:sp>
          <p:nvSpPr>
            <p:cNvPr id="200" name="Google Shape;200;p11"/>
            <p:cNvSpPr/>
            <p:nvPr/>
          </p:nvSpPr>
          <p:spPr>
            <a:xfrm>
              <a:off x="2014989" y="1309692"/>
              <a:ext cx="3098800" cy="1485900"/>
            </a:xfrm>
            <a:prstGeom prst="roundRect">
              <a:avLst>
                <a:gd name="adj" fmla="val 16667"/>
              </a:avLst>
            </a:prstGeom>
            <a:solidFill>
              <a:schemeClr val="accent1">
                <a:lumMod val="40000"/>
                <a:lumOff val="60000"/>
              </a:schemeClr>
            </a:solidFill>
            <a:ln>
              <a:solidFill>
                <a:schemeClr val="accent2"/>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spcFirstLastPara="1" wrap="square" lIns="91425" tIns="45700" rIns="91425" bIns="45700" anchor="ctr" anchorCtr="0">
              <a:noAutofit/>
            </a:bodyPr>
            <a:lstStyle/>
            <a:p>
              <a:pPr marL="0" marR="0" lvl="0" indent="0" algn="ctr" rtl="0">
                <a:spcBef>
                  <a:spcPts val="0"/>
                </a:spcBef>
                <a:spcAft>
                  <a:spcPts val="0"/>
                </a:spcAft>
                <a:buNone/>
              </a:pPr>
              <a:r>
                <a:rPr lang="pt-BR" sz="1800" b="1">
                  <a:solidFill>
                    <a:schemeClr val="dk1"/>
                  </a:solidFill>
                  <a:latin typeface="Calibri"/>
                  <a:ea typeface="Calibri"/>
                  <a:cs typeface="Calibri"/>
                  <a:sym typeface="Calibri"/>
                </a:rPr>
                <a:t>GRADUAÇÃO:</a:t>
              </a:r>
              <a:endParaRPr/>
            </a:p>
            <a:p>
              <a:pPr marL="0" marR="0" lvl="0" indent="0" algn="ctr" rtl="0">
                <a:spcBef>
                  <a:spcPts val="0"/>
                </a:spcBef>
                <a:spcAft>
                  <a:spcPts val="0"/>
                </a:spcAft>
                <a:buNone/>
              </a:pPr>
              <a:r>
                <a:rPr lang="pt-BR" sz="1800">
                  <a:solidFill>
                    <a:schemeClr val="dk1"/>
                  </a:solidFill>
                  <a:latin typeface="Calibri"/>
                  <a:ea typeface="Calibri"/>
                  <a:cs typeface="Calibri"/>
                  <a:sym typeface="Calibri"/>
                </a:rPr>
                <a:t>1 hora</a:t>
              </a:r>
              <a:endParaRPr/>
            </a:p>
          </p:txBody>
        </p:sp>
        <p:sp>
          <p:nvSpPr>
            <p:cNvPr id="201" name="Google Shape;201;p11"/>
            <p:cNvSpPr/>
            <p:nvPr/>
          </p:nvSpPr>
          <p:spPr>
            <a:xfrm>
              <a:off x="7078211" y="1309692"/>
              <a:ext cx="3098800" cy="1485900"/>
            </a:xfrm>
            <a:prstGeom prst="roundRect">
              <a:avLst>
                <a:gd name="adj" fmla="val 16667"/>
              </a:avLst>
            </a:prstGeom>
            <a:solidFill>
              <a:schemeClr val="accent1">
                <a:lumMod val="40000"/>
                <a:lumOff val="60000"/>
              </a:schemeClr>
            </a:solidFill>
            <a:ln>
              <a:solidFill>
                <a:schemeClr val="accent2"/>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spcFirstLastPara="1" wrap="square" lIns="91425" tIns="45700" rIns="91425" bIns="45700" anchor="ctr" anchorCtr="0">
              <a:noAutofit/>
            </a:bodyPr>
            <a:lstStyle/>
            <a:p>
              <a:pPr marL="0" marR="0" lvl="0" indent="0" algn="ctr" rtl="0">
                <a:spcBef>
                  <a:spcPts val="0"/>
                </a:spcBef>
                <a:spcAft>
                  <a:spcPts val="0"/>
                </a:spcAft>
                <a:buNone/>
              </a:pPr>
              <a:r>
                <a:rPr lang="pt-BR" sz="1800" b="1">
                  <a:solidFill>
                    <a:schemeClr val="dk1"/>
                  </a:solidFill>
                  <a:latin typeface="Calibri"/>
                  <a:ea typeface="Calibri"/>
                  <a:cs typeface="Calibri"/>
                  <a:sym typeface="Calibri"/>
                </a:rPr>
                <a:t>PÓS-GRADUAÇÃO:</a:t>
              </a:r>
              <a:endParaRPr/>
            </a:p>
            <a:p>
              <a:pPr marL="0" marR="0" lvl="0" indent="0" algn="ctr" rtl="0">
                <a:spcBef>
                  <a:spcPts val="0"/>
                </a:spcBef>
                <a:spcAft>
                  <a:spcPts val="0"/>
                </a:spcAft>
                <a:buNone/>
              </a:pPr>
              <a:r>
                <a:rPr lang="pt-BR" sz="1800">
                  <a:solidFill>
                    <a:schemeClr val="dk1"/>
                  </a:solidFill>
                  <a:latin typeface="Calibri"/>
                  <a:ea typeface="Calibri"/>
                  <a:cs typeface="Calibri"/>
                  <a:sym typeface="Calibri"/>
                </a:rPr>
                <a:t>2 horas</a:t>
              </a:r>
              <a:endParaRPr/>
            </a:p>
          </p:txBody>
        </p:sp>
        <p:sp>
          <p:nvSpPr>
            <p:cNvPr id="202" name="Google Shape;202;p11"/>
            <p:cNvSpPr/>
            <p:nvPr/>
          </p:nvSpPr>
          <p:spPr>
            <a:xfrm>
              <a:off x="2014989" y="3339969"/>
              <a:ext cx="3098800" cy="1485900"/>
            </a:xfrm>
            <a:prstGeom prst="roundRect">
              <a:avLst>
                <a:gd name="adj" fmla="val 16667"/>
              </a:avLst>
            </a:prstGeom>
            <a:solidFill>
              <a:schemeClr val="bg1">
                <a:lumMod val="85000"/>
              </a:schemeClr>
            </a:solidFill>
            <a:ln>
              <a:solidFill>
                <a:schemeClr val="tx1">
                  <a:lumMod val="50000"/>
                  <a:lumOff val="50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spcFirstLastPara="1" wrap="square" lIns="91425" tIns="45700" rIns="91425" bIns="45700" anchor="ctr" anchorCtr="0">
              <a:noAutofit/>
            </a:bodyPr>
            <a:lstStyle/>
            <a:p>
              <a:pPr marL="0" marR="0" lvl="0" indent="0" algn="ctr" rtl="0">
                <a:spcBef>
                  <a:spcPts val="0"/>
                </a:spcBef>
                <a:spcAft>
                  <a:spcPts val="0"/>
                </a:spcAft>
                <a:buNone/>
              </a:pPr>
              <a:r>
                <a:rPr lang="pt-BR" sz="1800" b="1" dirty="0">
                  <a:solidFill>
                    <a:schemeClr val="dk1"/>
                  </a:solidFill>
                  <a:latin typeface="Calibri"/>
                  <a:ea typeface="Calibri"/>
                  <a:cs typeface="Calibri"/>
                  <a:sym typeface="Calibri"/>
                </a:rPr>
                <a:t>GRADUAÇÃO E PÓS-GRADUAÇÃO </a:t>
              </a:r>
              <a:r>
                <a:rPr lang="pt-BR" sz="1800" b="1" i="1" dirty="0">
                  <a:solidFill>
                    <a:schemeClr val="dk1"/>
                  </a:solidFill>
                  <a:latin typeface="Calibri"/>
                  <a:ea typeface="Calibri"/>
                  <a:cs typeface="Calibri"/>
                  <a:sym typeface="Calibri"/>
                </a:rPr>
                <a:t>LATO SENSU</a:t>
              </a:r>
              <a:r>
                <a:rPr lang="pt-BR" sz="1800" b="1" dirty="0">
                  <a:solidFill>
                    <a:schemeClr val="dk1"/>
                  </a:solidFill>
                  <a:latin typeface="Calibri"/>
                  <a:ea typeface="Calibri"/>
                  <a:cs typeface="Calibri"/>
                  <a:sym typeface="Calibri"/>
                </a:rPr>
                <a:t>:</a:t>
              </a:r>
              <a:endParaRPr dirty="0"/>
            </a:p>
            <a:p>
              <a:pPr marL="0" marR="0" lvl="0" indent="0" algn="ctr" rtl="0">
                <a:spcBef>
                  <a:spcPts val="0"/>
                </a:spcBef>
                <a:spcAft>
                  <a:spcPts val="0"/>
                </a:spcAft>
                <a:buNone/>
              </a:pPr>
              <a:r>
                <a:rPr lang="pt-BR" sz="1800" dirty="0">
                  <a:solidFill>
                    <a:schemeClr val="dk1"/>
                  </a:solidFill>
                  <a:latin typeface="Calibri"/>
                  <a:ea typeface="Calibri"/>
                  <a:cs typeface="Calibri"/>
                  <a:sym typeface="Calibri"/>
                </a:rPr>
                <a:t>2 horas por Monografia</a:t>
              </a:r>
              <a:endParaRPr dirty="0"/>
            </a:p>
          </p:txBody>
        </p:sp>
        <p:sp>
          <p:nvSpPr>
            <p:cNvPr id="203" name="Google Shape;203;p11"/>
            <p:cNvSpPr/>
            <p:nvPr/>
          </p:nvSpPr>
          <p:spPr>
            <a:xfrm>
              <a:off x="7078211" y="3340142"/>
              <a:ext cx="3098800" cy="1485900"/>
            </a:xfrm>
            <a:prstGeom prst="roundRect">
              <a:avLst>
                <a:gd name="adj" fmla="val 16667"/>
              </a:avLst>
            </a:prstGeom>
            <a:solidFill>
              <a:schemeClr val="bg1">
                <a:lumMod val="85000"/>
              </a:schemeClr>
            </a:solidFill>
            <a:ln>
              <a:solidFill>
                <a:schemeClr val="tx1">
                  <a:lumMod val="50000"/>
                  <a:lumOff val="50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spcFirstLastPara="1" wrap="square" lIns="91425" tIns="45700" rIns="91425" bIns="45700" anchor="ctr" anchorCtr="0">
              <a:noAutofit/>
            </a:bodyPr>
            <a:lstStyle/>
            <a:p>
              <a:pPr marL="0" marR="0" lvl="0" indent="0" algn="ctr" rtl="0">
                <a:spcBef>
                  <a:spcPts val="0"/>
                </a:spcBef>
                <a:spcAft>
                  <a:spcPts val="0"/>
                </a:spcAft>
                <a:buNone/>
              </a:pPr>
              <a:r>
                <a:rPr lang="pt-BR" sz="1800" b="1" dirty="0">
                  <a:solidFill>
                    <a:schemeClr val="dk1"/>
                  </a:solidFill>
                  <a:latin typeface="Calibri"/>
                  <a:ea typeface="Calibri"/>
                  <a:cs typeface="Calibri"/>
                  <a:sym typeface="Calibri"/>
                </a:rPr>
                <a:t>PÓS-GRADUAÇÃO </a:t>
              </a:r>
              <a:r>
                <a:rPr lang="pt-BR" sz="1800" b="1" i="1" dirty="0">
                  <a:solidFill>
                    <a:schemeClr val="dk1"/>
                  </a:solidFill>
                  <a:latin typeface="Calibri"/>
                  <a:ea typeface="Calibri"/>
                  <a:cs typeface="Calibri"/>
                  <a:sym typeface="Calibri"/>
                </a:rPr>
                <a:t>STRICTO SENSU</a:t>
              </a:r>
              <a:r>
                <a:rPr lang="pt-BR" sz="1800" b="1" dirty="0">
                  <a:solidFill>
                    <a:schemeClr val="dk1"/>
                  </a:solidFill>
                  <a:latin typeface="Calibri"/>
                  <a:ea typeface="Calibri"/>
                  <a:cs typeface="Calibri"/>
                  <a:sym typeface="Calibri"/>
                </a:rPr>
                <a:t>:</a:t>
              </a:r>
              <a:endParaRPr dirty="0"/>
            </a:p>
            <a:p>
              <a:pPr marL="0" marR="0" lvl="0" indent="0" algn="ctr" rtl="0">
                <a:spcBef>
                  <a:spcPts val="0"/>
                </a:spcBef>
                <a:spcAft>
                  <a:spcPts val="0"/>
                </a:spcAft>
                <a:buNone/>
              </a:pPr>
              <a:r>
                <a:rPr lang="pt-BR" sz="1800" dirty="0">
                  <a:solidFill>
                    <a:schemeClr val="dk1"/>
                  </a:solidFill>
                  <a:latin typeface="Calibri"/>
                  <a:ea typeface="Calibri"/>
                  <a:cs typeface="Calibri"/>
                  <a:sym typeface="Calibri"/>
                </a:rPr>
                <a:t>3 horas por Dissertação e/ou Tese</a:t>
              </a:r>
              <a:endParaRPr dirty="0"/>
            </a:p>
          </p:txBody>
        </p:sp>
        <p:sp>
          <p:nvSpPr>
            <p:cNvPr id="206" name="Google Shape;206;p11"/>
            <p:cNvSpPr txBox="1"/>
            <p:nvPr/>
          </p:nvSpPr>
          <p:spPr>
            <a:xfrm>
              <a:off x="2015397" y="5381005"/>
              <a:ext cx="8293100" cy="1569660"/>
            </a:xfrm>
            <a:prstGeom prst="rect">
              <a:avLst/>
            </a:prstGeom>
            <a:noFill/>
            <a:ln w="19050" cap="flat" cmpd="sng">
              <a:solidFill>
                <a:schemeClr val="accent2"/>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1600" b="1" dirty="0">
                  <a:solidFill>
                    <a:schemeClr val="dk1"/>
                  </a:solidFill>
                  <a:latin typeface="Calibri"/>
                  <a:ea typeface="Calibri"/>
                  <a:cs typeface="Calibri"/>
                  <a:sym typeface="Calibri"/>
                </a:rPr>
                <a:t>LIMITES:</a:t>
              </a:r>
              <a:endParaRPr dirty="0"/>
            </a:p>
            <a:p>
              <a:pPr marL="0" marR="0" lvl="0" indent="0" algn="ctr" rtl="0">
                <a:spcBef>
                  <a:spcPts val="0"/>
                </a:spcBef>
                <a:spcAft>
                  <a:spcPts val="0"/>
                </a:spcAft>
                <a:buNone/>
              </a:pPr>
              <a:r>
                <a:rPr lang="pt-BR" sz="1600" b="1" dirty="0">
                  <a:solidFill>
                    <a:schemeClr val="dk1"/>
                  </a:solidFill>
                  <a:latin typeface="Calibri"/>
                  <a:ea typeface="Calibri"/>
                  <a:cs typeface="Calibri"/>
                  <a:sym typeface="Calibri"/>
                </a:rPr>
                <a:t>DE: </a:t>
              </a:r>
              <a:r>
                <a:rPr lang="pt-BR" sz="1600" dirty="0">
                  <a:solidFill>
                    <a:schemeClr val="dk1"/>
                  </a:solidFill>
                  <a:latin typeface="Calibri"/>
                  <a:ea typeface="Calibri"/>
                  <a:cs typeface="Calibri"/>
                  <a:sym typeface="Calibri"/>
                </a:rPr>
                <a:t>pode contabilizar no PIT até 10 trabalhos de qualquer natureza</a:t>
              </a:r>
              <a:endParaRPr dirty="0"/>
            </a:p>
            <a:p>
              <a:pPr marL="0" marR="0" lvl="0" indent="0" algn="ctr" rtl="0">
                <a:spcBef>
                  <a:spcPts val="0"/>
                </a:spcBef>
                <a:spcAft>
                  <a:spcPts val="0"/>
                </a:spcAft>
                <a:buNone/>
              </a:pPr>
              <a:r>
                <a:rPr lang="pt-BR" sz="1600" b="1" dirty="0">
                  <a:solidFill>
                    <a:schemeClr val="dk1"/>
                  </a:solidFill>
                  <a:latin typeface="Calibri"/>
                  <a:ea typeface="Calibri"/>
                  <a:cs typeface="Calibri"/>
                  <a:sym typeface="Calibri"/>
                </a:rPr>
                <a:t>TI: </a:t>
              </a:r>
              <a:r>
                <a:rPr lang="pt-BR" sz="1600" dirty="0">
                  <a:solidFill>
                    <a:schemeClr val="dk1"/>
                  </a:solidFill>
                  <a:latin typeface="Calibri"/>
                  <a:ea typeface="Calibri"/>
                  <a:cs typeface="Calibri"/>
                  <a:sym typeface="Calibri"/>
                </a:rPr>
                <a:t>sem envolvimento em projetos, atividades administrativas ou afastamentos </a:t>
              </a:r>
              <a:r>
                <a:rPr lang="pt-BR" sz="1600" dirty="0">
                  <a:latin typeface="Calibri"/>
                  <a:ea typeface="Calibri"/>
                  <a:cs typeface="Calibri"/>
                  <a:sym typeface="Wingdings" panose="05000000000000000000" pitchFamily="2" charset="2"/>
                </a:rPr>
                <a:t></a:t>
              </a:r>
              <a:r>
                <a:rPr lang="pt-BR" sz="1600" dirty="0">
                  <a:solidFill>
                    <a:schemeClr val="dk1"/>
                  </a:solidFill>
                  <a:latin typeface="Calibri"/>
                  <a:ea typeface="Calibri"/>
                  <a:cs typeface="Calibri"/>
                  <a:sym typeface="Calibri"/>
                </a:rPr>
                <a:t> pode contabilizar até 4 horas semanais para orientação de TCC; e com envolvimento em projetos, atividades administrativas e/ou afastamento parcial</a:t>
              </a:r>
              <a:r>
                <a:rPr lang="pt-BR" sz="1600" dirty="0">
                  <a:solidFill>
                    <a:srgbClr val="FF0000"/>
                  </a:solidFill>
                  <a:latin typeface="Calibri"/>
                  <a:ea typeface="Calibri"/>
                  <a:cs typeface="Calibri"/>
                  <a:sym typeface="Calibri"/>
                </a:rPr>
                <a:t> </a:t>
              </a:r>
              <a:r>
                <a:rPr lang="pt-BR" sz="1600" dirty="0">
                  <a:latin typeface="Calibri"/>
                  <a:ea typeface="Calibri"/>
                  <a:cs typeface="Calibri"/>
                  <a:sym typeface="Wingdings" panose="05000000000000000000" pitchFamily="2" charset="2"/>
                </a:rPr>
                <a:t> </a:t>
              </a:r>
              <a:r>
                <a:rPr lang="pt-BR" sz="1600" dirty="0">
                  <a:solidFill>
                    <a:schemeClr val="dk1"/>
                  </a:solidFill>
                  <a:latin typeface="Calibri"/>
                  <a:ea typeface="Calibri"/>
                  <a:cs typeface="Calibri"/>
                  <a:sym typeface="Calibri"/>
                </a:rPr>
                <a:t>pode contabilizar até 2 horas semanais para orientação de TCC.</a:t>
              </a:r>
              <a:endParaRPr dirty="0"/>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2"/>
          <p:cNvSpPr/>
          <p:nvPr/>
        </p:nvSpPr>
        <p:spPr>
          <a:xfrm>
            <a:off x="3673413" y="240271"/>
            <a:ext cx="2422587"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3200" b="1" dirty="0">
                <a:solidFill>
                  <a:schemeClr val="dk1"/>
                </a:solidFill>
                <a:latin typeface="Calibri"/>
                <a:ea typeface="Calibri"/>
                <a:cs typeface="Calibri"/>
                <a:sym typeface="Calibri"/>
              </a:rPr>
              <a:t>3 - PROJETOS</a:t>
            </a:r>
            <a:endParaRPr dirty="0"/>
          </a:p>
        </p:txBody>
      </p:sp>
      <p:sp>
        <p:nvSpPr>
          <p:cNvPr id="213" name="Google Shape;213;p12"/>
          <p:cNvSpPr txBox="1">
            <a:spLocks noGrp="1"/>
          </p:cNvSpPr>
          <p:nvPr>
            <p:ph idx="1"/>
          </p:nvPr>
        </p:nvSpPr>
        <p:spPr>
          <a:xfrm>
            <a:off x="403195" y="1276543"/>
            <a:ext cx="9211322" cy="4304914"/>
          </a:xfrm>
          <a:prstGeom prst="rect">
            <a:avLst/>
          </a:prstGeom>
          <a:noFill/>
          <a:ln>
            <a:noFill/>
          </a:ln>
        </p:spPr>
        <p:txBody>
          <a:bodyPr spcFirstLastPara="1" wrap="square" lIns="91425" tIns="45700" rIns="91425" bIns="45700" anchor="t" anchorCtr="0">
            <a:normAutofit lnSpcReduction="10000"/>
          </a:bodyPr>
          <a:lstStyle/>
          <a:p>
            <a:pPr marL="0" lvl="0" indent="0" algn="ctr" rtl="0">
              <a:lnSpc>
                <a:spcPct val="90000"/>
              </a:lnSpc>
              <a:spcBef>
                <a:spcPts val="0"/>
              </a:spcBef>
              <a:spcAft>
                <a:spcPts val="0"/>
              </a:spcAft>
              <a:buClr>
                <a:schemeClr val="dk1"/>
              </a:buClr>
              <a:buSzPct val="100000"/>
              <a:buNone/>
            </a:pPr>
            <a:endParaRPr sz="2400" b="1" dirty="0"/>
          </a:p>
          <a:p>
            <a:pPr marL="365760" lvl="0" algn="just" rtl="0">
              <a:lnSpc>
                <a:spcPct val="90000"/>
              </a:lnSpc>
              <a:spcBef>
                <a:spcPts val="1000"/>
              </a:spcBef>
              <a:spcAft>
                <a:spcPts val="0"/>
              </a:spcAft>
              <a:buClr>
                <a:schemeClr val="dk1"/>
              </a:buClr>
              <a:buSzPct val="100000"/>
              <a:buFont typeface="Arial" panose="020B0604020202020204" pitchFamily="34" charset="0"/>
              <a:buChar char="•"/>
            </a:pPr>
            <a:r>
              <a:rPr lang="pt-BR" sz="2400" dirty="0">
                <a:solidFill>
                  <a:schemeClr val="tx1"/>
                </a:solidFill>
              </a:rPr>
              <a:t>O(A) docente em Dedicação Exclusiva ou Tempo Integral poderá ter alocadas no PIT até 20 horas semanais para projetos de ensino, pesquisa e/ou extensão, pelo período de duração aprovado para a execução do projeto (</a:t>
            </a:r>
            <a:r>
              <a:rPr lang="pt-BR" sz="2400" b="1" dirty="0">
                <a:solidFill>
                  <a:schemeClr val="tx1"/>
                </a:solidFill>
              </a:rPr>
              <a:t>Artigo 9º da Resolução nº 021/2014 do </a:t>
            </a:r>
            <a:r>
              <a:rPr lang="pt-BR" sz="2400" b="1" dirty="0" err="1">
                <a:solidFill>
                  <a:schemeClr val="tx1"/>
                </a:solidFill>
              </a:rPr>
              <a:t>Consepe</a:t>
            </a:r>
            <a:r>
              <a:rPr lang="pt-BR" sz="2400" b="1" dirty="0">
                <a:solidFill>
                  <a:schemeClr val="tx1"/>
                </a:solidFill>
              </a:rPr>
              <a:t>/</a:t>
            </a:r>
            <a:r>
              <a:rPr lang="pt-BR" sz="2400" b="1" dirty="0" err="1">
                <a:solidFill>
                  <a:schemeClr val="tx1"/>
                </a:solidFill>
              </a:rPr>
              <a:t>Unifesspa</a:t>
            </a:r>
            <a:r>
              <a:rPr lang="pt-BR" sz="2400" b="1" dirty="0">
                <a:solidFill>
                  <a:schemeClr val="tx1"/>
                </a:solidFill>
              </a:rPr>
              <a:t>)</a:t>
            </a:r>
            <a:endParaRPr sz="2400" dirty="0">
              <a:solidFill>
                <a:schemeClr val="tx1"/>
              </a:solidFill>
            </a:endParaRPr>
          </a:p>
          <a:p>
            <a:pPr marL="0" lvl="0" indent="0" algn="just" rtl="0">
              <a:lnSpc>
                <a:spcPct val="90000"/>
              </a:lnSpc>
              <a:spcBef>
                <a:spcPts val="1000"/>
              </a:spcBef>
              <a:spcAft>
                <a:spcPts val="0"/>
              </a:spcAft>
              <a:buClr>
                <a:schemeClr val="dk1"/>
              </a:buClr>
              <a:buSzPct val="100000"/>
              <a:buNone/>
            </a:pPr>
            <a:endParaRPr sz="2400" dirty="0">
              <a:solidFill>
                <a:schemeClr val="tx1"/>
              </a:solidFill>
            </a:endParaRPr>
          </a:p>
          <a:p>
            <a:pPr marL="365760" lvl="0" algn="just" rtl="0">
              <a:lnSpc>
                <a:spcPct val="90000"/>
              </a:lnSpc>
              <a:spcBef>
                <a:spcPts val="1000"/>
              </a:spcBef>
              <a:spcAft>
                <a:spcPts val="0"/>
              </a:spcAft>
              <a:buClr>
                <a:schemeClr val="dk1"/>
              </a:buClr>
              <a:buSzPct val="100000"/>
              <a:buFont typeface="Arial" panose="020B0604020202020204" pitchFamily="34" charset="0"/>
              <a:buChar char="•"/>
            </a:pPr>
            <a:r>
              <a:rPr lang="pt-BR" sz="2400" dirty="0">
                <a:solidFill>
                  <a:schemeClr val="tx1"/>
                </a:solidFill>
              </a:rPr>
              <a:t>Para tal, o projeto deve ser aprovado na Subunidade e na Unidade Acadêmica do(a) docente, sendo esta última a responsável pela emissão da portaria informando a carga horária semanal alocada para dedicação do(a) docente ao projeto.</a:t>
            </a:r>
            <a:endParaRPr sz="2400" dirty="0">
              <a:solidFill>
                <a:schemeClr val="tx1"/>
              </a:solidFill>
            </a:endParaRPr>
          </a:p>
          <a:p>
            <a:pPr marL="0" lvl="0" indent="0" algn="just" rtl="0">
              <a:lnSpc>
                <a:spcPct val="90000"/>
              </a:lnSpc>
              <a:spcBef>
                <a:spcPts val="1000"/>
              </a:spcBef>
              <a:spcAft>
                <a:spcPts val="0"/>
              </a:spcAft>
              <a:buClr>
                <a:schemeClr val="dk1"/>
              </a:buClr>
              <a:buSzPct val="100000"/>
              <a:buNone/>
            </a:pPr>
            <a:endParaRPr sz="2400" dirty="0"/>
          </a:p>
          <a:p>
            <a:pPr marL="514350" lvl="0" indent="-361950" algn="just" rtl="0">
              <a:lnSpc>
                <a:spcPct val="90000"/>
              </a:lnSpc>
              <a:spcBef>
                <a:spcPts val="1000"/>
              </a:spcBef>
              <a:spcAft>
                <a:spcPts val="0"/>
              </a:spcAft>
              <a:buClr>
                <a:schemeClr val="dk1"/>
              </a:buClr>
              <a:buSzPct val="100000"/>
              <a:buNone/>
            </a:pPr>
            <a:endParaRPr sz="2400" dirty="0"/>
          </a:p>
          <a:p>
            <a:pPr marL="228600" lvl="0" indent="-76200" algn="just" rtl="0">
              <a:lnSpc>
                <a:spcPct val="90000"/>
              </a:lnSpc>
              <a:spcBef>
                <a:spcPts val="1000"/>
              </a:spcBef>
              <a:spcAft>
                <a:spcPts val="0"/>
              </a:spcAft>
              <a:buClr>
                <a:schemeClr val="dk1"/>
              </a:buClr>
              <a:buSzPct val="100000"/>
              <a:buNone/>
            </a:pPr>
            <a:endParaRP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13"/>
          <p:cNvSpPr txBox="1"/>
          <p:nvPr/>
        </p:nvSpPr>
        <p:spPr>
          <a:xfrm>
            <a:off x="1132621" y="102301"/>
            <a:ext cx="7133031"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3200" b="1" dirty="0">
                <a:solidFill>
                  <a:schemeClr val="dk1"/>
                </a:solidFill>
                <a:latin typeface="Calibri"/>
                <a:ea typeface="Calibri"/>
                <a:cs typeface="Calibri"/>
                <a:sym typeface="Calibri"/>
              </a:rPr>
              <a:t>4 – ATIVIDADES ADMINISTRATIVAS:</a:t>
            </a:r>
            <a:endParaRPr dirty="0"/>
          </a:p>
        </p:txBody>
      </p:sp>
      <p:sp>
        <p:nvSpPr>
          <p:cNvPr id="219" name="Google Shape;219;p13"/>
          <p:cNvSpPr txBox="1">
            <a:spLocks noGrp="1"/>
          </p:cNvSpPr>
          <p:nvPr>
            <p:ph idx="1"/>
          </p:nvPr>
        </p:nvSpPr>
        <p:spPr>
          <a:xfrm>
            <a:off x="150430" y="904668"/>
            <a:ext cx="4643512" cy="3782741"/>
          </a:xfrm>
          <a:prstGeom prst="rect">
            <a:avLst/>
          </a:prstGeom>
          <a:noFill/>
          <a:ln w="28575" cap="flat" cmpd="sng">
            <a:solidFill>
              <a:schemeClr val="accent2"/>
            </a:solidFill>
            <a:prstDash val="solid"/>
            <a:round/>
            <a:headEnd type="none" w="sm" len="sm"/>
            <a:tailEnd type="none" w="sm" len="sm"/>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chemeClr val="dk1"/>
              </a:buClr>
              <a:buSzPts val="1600"/>
              <a:buNone/>
            </a:pPr>
            <a:r>
              <a:rPr lang="pt-BR" sz="1600" b="1" dirty="0">
                <a:solidFill>
                  <a:schemeClr val="tx1"/>
                </a:solidFill>
              </a:rPr>
              <a:t>Direção de Unidade/Subunidade Acadêmica: </a:t>
            </a:r>
            <a:r>
              <a:rPr lang="pt-BR" sz="1600" dirty="0">
                <a:solidFill>
                  <a:schemeClr val="tx1"/>
                </a:solidFill>
              </a:rPr>
              <a:t>Até 40 horas;</a:t>
            </a:r>
            <a:endParaRPr dirty="0">
              <a:solidFill>
                <a:schemeClr val="tx1"/>
              </a:solidFill>
            </a:endParaRPr>
          </a:p>
          <a:p>
            <a:pPr marL="0" lvl="0" indent="0" algn="just" rtl="0">
              <a:lnSpc>
                <a:spcPct val="90000"/>
              </a:lnSpc>
              <a:spcBef>
                <a:spcPts val="1000"/>
              </a:spcBef>
              <a:spcAft>
                <a:spcPts val="0"/>
              </a:spcAft>
              <a:buClr>
                <a:schemeClr val="dk1"/>
              </a:buClr>
              <a:buSzPts val="1600"/>
              <a:buNone/>
            </a:pPr>
            <a:r>
              <a:rPr lang="pt-BR" sz="1600" b="1" dirty="0">
                <a:solidFill>
                  <a:schemeClr val="tx1"/>
                </a:solidFill>
              </a:rPr>
              <a:t>Coordenação de Programa de Pós-graduação (</a:t>
            </a:r>
            <a:r>
              <a:rPr lang="pt-BR" sz="1600" b="1" i="1" dirty="0">
                <a:solidFill>
                  <a:schemeClr val="tx1"/>
                </a:solidFill>
              </a:rPr>
              <a:t>Stricto Sensu</a:t>
            </a:r>
            <a:r>
              <a:rPr lang="pt-BR" sz="1600" b="1" dirty="0">
                <a:solidFill>
                  <a:schemeClr val="tx1"/>
                </a:solidFill>
              </a:rPr>
              <a:t>): </a:t>
            </a:r>
            <a:r>
              <a:rPr lang="pt-BR" sz="1600" dirty="0">
                <a:solidFill>
                  <a:schemeClr val="tx1"/>
                </a:solidFill>
              </a:rPr>
              <a:t>40 horas</a:t>
            </a:r>
            <a:endParaRPr dirty="0">
              <a:solidFill>
                <a:schemeClr val="tx1"/>
              </a:solidFill>
            </a:endParaRPr>
          </a:p>
          <a:p>
            <a:pPr marL="0" lvl="0" indent="0" algn="just" rtl="0">
              <a:lnSpc>
                <a:spcPct val="90000"/>
              </a:lnSpc>
              <a:spcBef>
                <a:spcPts val="1000"/>
              </a:spcBef>
              <a:spcAft>
                <a:spcPts val="0"/>
              </a:spcAft>
              <a:buClr>
                <a:schemeClr val="dk1"/>
              </a:buClr>
              <a:buSzPts val="1600"/>
              <a:buNone/>
            </a:pPr>
            <a:r>
              <a:rPr lang="pt-BR" sz="1600" b="1" dirty="0">
                <a:solidFill>
                  <a:schemeClr val="tx1"/>
                </a:solidFill>
              </a:rPr>
              <a:t>Direção Adjunta de Unidade/Subunidade Acadêmica: </a:t>
            </a:r>
            <a:r>
              <a:rPr lang="pt-BR" sz="1600" dirty="0">
                <a:solidFill>
                  <a:schemeClr val="tx1"/>
                </a:solidFill>
              </a:rPr>
              <a:t>Até 20 horas;</a:t>
            </a:r>
            <a:endParaRPr dirty="0">
              <a:solidFill>
                <a:schemeClr val="tx1"/>
              </a:solidFill>
            </a:endParaRPr>
          </a:p>
          <a:p>
            <a:pPr marL="0" lvl="0" indent="0" algn="just" rtl="0">
              <a:lnSpc>
                <a:spcPct val="90000"/>
              </a:lnSpc>
              <a:spcBef>
                <a:spcPts val="1000"/>
              </a:spcBef>
              <a:spcAft>
                <a:spcPts val="0"/>
              </a:spcAft>
              <a:buClr>
                <a:schemeClr val="dk1"/>
              </a:buClr>
              <a:buSzPts val="1600"/>
              <a:buNone/>
            </a:pPr>
            <a:r>
              <a:rPr lang="pt-BR" sz="1600" b="1" dirty="0">
                <a:solidFill>
                  <a:schemeClr val="tx1"/>
                </a:solidFill>
              </a:rPr>
              <a:t>Coordenação de Curso de Graduação: </a:t>
            </a:r>
            <a:r>
              <a:rPr lang="pt-BR" sz="1600" dirty="0">
                <a:solidFill>
                  <a:schemeClr val="tx1"/>
                </a:solidFill>
              </a:rPr>
              <a:t>20 horas</a:t>
            </a:r>
            <a:endParaRPr dirty="0">
              <a:solidFill>
                <a:schemeClr val="tx1"/>
              </a:solidFill>
            </a:endParaRPr>
          </a:p>
          <a:p>
            <a:pPr marL="0" lvl="0" indent="0" algn="just" rtl="0">
              <a:lnSpc>
                <a:spcPct val="90000"/>
              </a:lnSpc>
              <a:spcBef>
                <a:spcPts val="1000"/>
              </a:spcBef>
              <a:spcAft>
                <a:spcPts val="0"/>
              </a:spcAft>
              <a:buClr>
                <a:schemeClr val="dk1"/>
              </a:buClr>
              <a:buSzPts val="1600"/>
              <a:buNone/>
            </a:pPr>
            <a:r>
              <a:rPr lang="pt-BR" sz="1600" b="1" dirty="0">
                <a:solidFill>
                  <a:schemeClr val="tx1"/>
                </a:solidFill>
              </a:rPr>
              <a:t>Coordenação de Curso de Pós-Graduação (</a:t>
            </a:r>
            <a:r>
              <a:rPr lang="pt-BR" sz="1600" b="1" i="1" dirty="0">
                <a:solidFill>
                  <a:schemeClr val="tx1"/>
                </a:solidFill>
              </a:rPr>
              <a:t>latu sensu</a:t>
            </a:r>
            <a:r>
              <a:rPr lang="pt-BR" sz="1600" b="1" dirty="0">
                <a:solidFill>
                  <a:schemeClr val="tx1"/>
                </a:solidFill>
              </a:rPr>
              <a:t>): </a:t>
            </a:r>
            <a:r>
              <a:rPr lang="pt-BR" sz="1600" dirty="0">
                <a:solidFill>
                  <a:schemeClr val="tx1"/>
                </a:solidFill>
              </a:rPr>
              <a:t>20 horas</a:t>
            </a:r>
            <a:endParaRPr dirty="0">
              <a:solidFill>
                <a:schemeClr val="tx1"/>
              </a:solidFill>
            </a:endParaRPr>
          </a:p>
          <a:p>
            <a:pPr marL="0" lvl="0" indent="0" algn="just" rtl="0">
              <a:lnSpc>
                <a:spcPct val="90000"/>
              </a:lnSpc>
              <a:spcBef>
                <a:spcPts val="1000"/>
              </a:spcBef>
              <a:spcAft>
                <a:spcPts val="0"/>
              </a:spcAft>
              <a:buClr>
                <a:schemeClr val="dk1"/>
              </a:buClr>
              <a:buSzPts val="1600"/>
              <a:buNone/>
            </a:pPr>
            <a:r>
              <a:rPr lang="pt-BR" sz="1600" b="1" dirty="0">
                <a:solidFill>
                  <a:schemeClr val="tx1"/>
                </a:solidFill>
              </a:rPr>
              <a:t>Membro da Comissão Permanente de Pessoal Docente (CPPD): </a:t>
            </a:r>
            <a:r>
              <a:rPr lang="pt-BR" sz="1600" dirty="0">
                <a:solidFill>
                  <a:schemeClr val="tx1"/>
                </a:solidFill>
              </a:rPr>
              <a:t>20 horas semanais</a:t>
            </a:r>
            <a:endParaRPr dirty="0">
              <a:solidFill>
                <a:schemeClr val="tx1"/>
              </a:solidFill>
            </a:endParaRPr>
          </a:p>
          <a:p>
            <a:pPr marL="0" lvl="0" indent="0" algn="just" rtl="0">
              <a:lnSpc>
                <a:spcPct val="90000"/>
              </a:lnSpc>
              <a:spcBef>
                <a:spcPts val="1000"/>
              </a:spcBef>
              <a:spcAft>
                <a:spcPts val="0"/>
              </a:spcAft>
              <a:buClr>
                <a:schemeClr val="dk1"/>
              </a:buClr>
              <a:buSzPts val="1600"/>
              <a:buNone/>
            </a:pPr>
            <a:r>
              <a:rPr lang="pt-BR" sz="1600" b="1" dirty="0">
                <a:solidFill>
                  <a:schemeClr val="tx1"/>
                </a:solidFill>
              </a:rPr>
              <a:t>Membro da Comissão Própria de Avaliação (CPA): </a:t>
            </a:r>
            <a:r>
              <a:rPr lang="pt-BR" sz="1600" dirty="0">
                <a:solidFill>
                  <a:schemeClr val="tx1"/>
                </a:solidFill>
              </a:rPr>
              <a:t>10 horas semanais</a:t>
            </a:r>
            <a:endParaRPr dirty="0">
              <a:solidFill>
                <a:schemeClr val="tx1"/>
              </a:solidFill>
            </a:endParaRPr>
          </a:p>
          <a:p>
            <a:pPr marL="0" lvl="0" indent="0" algn="just" rtl="0">
              <a:lnSpc>
                <a:spcPct val="90000"/>
              </a:lnSpc>
              <a:spcBef>
                <a:spcPts val="1000"/>
              </a:spcBef>
              <a:spcAft>
                <a:spcPts val="0"/>
              </a:spcAft>
              <a:buClr>
                <a:schemeClr val="dk1"/>
              </a:buClr>
              <a:buSzPts val="1600"/>
              <a:buNone/>
            </a:pPr>
            <a:endParaRPr sz="1600" dirty="0"/>
          </a:p>
          <a:p>
            <a:pPr marL="0" lvl="0" indent="0" algn="just" rtl="0">
              <a:lnSpc>
                <a:spcPct val="90000"/>
              </a:lnSpc>
              <a:spcBef>
                <a:spcPts val="1000"/>
              </a:spcBef>
              <a:spcAft>
                <a:spcPts val="0"/>
              </a:spcAft>
              <a:buClr>
                <a:schemeClr val="dk1"/>
              </a:buClr>
              <a:buSzPts val="1600"/>
              <a:buNone/>
            </a:pPr>
            <a:endParaRPr sz="1600" dirty="0"/>
          </a:p>
        </p:txBody>
      </p:sp>
      <p:sp>
        <p:nvSpPr>
          <p:cNvPr id="220" name="Google Shape;220;p13"/>
          <p:cNvSpPr txBox="1"/>
          <p:nvPr/>
        </p:nvSpPr>
        <p:spPr>
          <a:xfrm>
            <a:off x="433506" y="5042477"/>
            <a:ext cx="8860949" cy="1077178"/>
          </a:xfrm>
          <a:prstGeom prst="rect">
            <a:avLst/>
          </a:prstGeom>
          <a:solidFill>
            <a:schemeClr val="bg1">
              <a:lumMod val="85000"/>
            </a:schemeClr>
          </a:solidFill>
          <a:ln>
            <a:solidFill>
              <a:schemeClr val="tx1">
                <a:lumMod val="50000"/>
                <a:lumOff val="50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spcFirstLastPara="1" wrap="square" lIns="91425" tIns="45700" rIns="91425" bIns="45700" anchor="t" anchorCtr="0">
            <a:spAutoFit/>
          </a:bodyPr>
          <a:lstStyle/>
          <a:p>
            <a:pPr marL="0" marR="0" lvl="0" indent="0" algn="ctr" rtl="0">
              <a:spcBef>
                <a:spcPts val="0"/>
              </a:spcBef>
              <a:spcAft>
                <a:spcPts val="0"/>
              </a:spcAft>
              <a:buNone/>
            </a:pPr>
            <a:r>
              <a:rPr lang="pt-BR" sz="1600" dirty="0">
                <a:solidFill>
                  <a:schemeClr val="dk1"/>
                </a:solidFill>
                <a:latin typeface="Calibri"/>
                <a:ea typeface="Calibri"/>
                <a:cs typeface="Calibri"/>
                <a:sym typeface="Calibri"/>
              </a:rPr>
              <a:t>Quando a carga horária atribuída ao exercício das funções for inferior à 40h, o tempo integral deverá ser preenchido com atividades de ensino, pesquisa ou extensão, obedecendo ao mínimo de 8 horas semanais, 120 horas semestrais ou 240 horas anuais de aulas efetivas, conforme § 3°, artigo 13 da resolução 021/2014 – CONSEPE - </a:t>
            </a:r>
            <a:r>
              <a:rPr lang="pt-BR" sz="1600" dirty="0" err="1">
                <a:solidFill>
                  <a:schemeClr val="dk1"/>
                </a:solidFill>
                <a:latin typeface="Calibri"/>
                <a:ea typeface="Calibri"/>
                <a:cs typeface="Calibri"/>
                <a:sym typeface="Calibri"/>
              </a:rPr>
              <a:t>Unifesspa</a:t>
            </a:r>
            <a:r>
              <a:rPr lang="pt-BR" sz="1600" dirty="0">
                <a:solidFill>
                  <a:schemeClr val="dk1"/>
                </a:solidFill>
                <a:latin typeface="Calibri"/>
                <a:ea typeface="Calibri"/>
                <a:cs typeface="Calibri"/>
                <a:sym typeface="Calibri"/>
              </a:rPr>
              <a:t>. </a:t>
            </a:r>
            <a:endParaRPr dirty="0"/>
          </a:p>
        </p:txBody>
      </p:sp>
      <p:sp>
        <p:nvSpPr>
          <p:cNvPr id="221" name="Google Shape;221;p13"/>
          <p:cNvSpPr txBox="1"/>
          <p:nvPr/>
        </p:nvSpPr>
        <p:spPr>
          <a:xfrm>
            <a:off x="4863981" y="904668"/>
            <a:ext cx="4652881" cy="3782741"/>
          </a:xfrm>
          <a:prstGeom prst="rect">
            <a:avLst/>
          </a:prstGeom>
          <a:noFill/>
          <a:ln w="28575" cap="flat" cmpd="sng">
            <a:solidFill>
              <a:schemeClr val="accent2"/>
            </a:solidFill>
            <a:prstDash val="solid"/>
            <a:round/>
            <a:headEnd type="none" w="sm" len="sm"/>
            <a:tailEnd type="none" w="sm" len="sm"/>
          </a:ln>
        </p:spPr>
        <p:txBody>
          <a:bodyPr spcFirstLastPara="1" wrap="square" lIns="91425" tIns="45700" rIns="91425" bIns="45700" anchor="t" anchorCtr="0">
            <a:noAutofit/>
          </a:bodyPr>
          <a:lstStyle/>
          <a:p>
            <a:pPr marL="0" marR="0" lvl="0" indent="0" algn="just" rtl="0">
              <a:lnSpc>
                <a:spcPct val="90000"/>
              </a:lnSpc>
              <a:spcBef>
                <a:spcPts val="0"/>
              </a:spcBef>
              <a:spcAft>
                <a:spcPts val="0"/>
              </a:spcAft>
              <a:buClr>
                <a:schemeClr val="dk1"/>
              </a:buClr>
              <a:buSzPts val="1600"/>
              <a:buFont typeface="Arial"/>
              <a:buNone/>
            </a:pPr>
            <a:r>
              <a:rPr lang="pt-BR" sz="1600" b="1" dirty="0" err="1">
                <a:solidFill>
                  <a:schemeClr val="dk1"/>
                </a:solidFill>
                <a:latin typeface="Calibri"/>
                <a:ea typeface="Calibri"/>
                <a:cs typeface="Calibri"/>
                <a:sym typeface="Calibri"/>
              </a:rPr>
              <a:t>Vice-coordenação</a:t>
            </a:r>
            <a:r>
              <a:rPr lang="pt-BR" sz="1600" b="1" dirty="0">
                <a:solidFill>
                  <a:schemeClr val="dk1"/>
                </a:solidFill>
                <a:latin typeface="Calibri"/>
                <a:ea typeface="Calibri"/>
                <a:cs typeface="Calibri"/>
                <a:sym typeface="Calibri"/>
              </a:rPr>
              <a:t> de curso de graduação/ Coordenação de Estágio/Trabalho de Conclusão de Curso/Laboratório de Ensino/Escritório Modelo ou Empresa Júnior/Clínica em curso de graduação/Núcleo de Estudos:</a:t>
            </a:r>
            <a:r>
              <a:rPr lang="pt-BR" sz="1600" dirty="0">
                <a:solidFill>
                  <a:schemeClr val="dk1"/>
                </a:solidFill>
                <a:latin typeface="Calibri"/>
                <a:ea typeface="Calibri"/>
                <a:cs typeface="Calibri"/>
                <a:sym typeface="Calibri"/>
              </a:rPr>
              <a:t> até 10 horas semanais</a:t>
            </a:r>
            <a:endParaRPr dirty="0"/>
          </a:p>
          <a:p>
            <a:pPr marL="0" marR="0" lvl="0" indent="0" algn="just" rtl="0">
              <a:lnSpc>
                <a:spcPct val="90000"/>
              </a:lnSpc>
              <a:spcBef>
                <a:spcPts val="1000"/>
              </a:spcBef>
              <a:spcAft>
                <a:spcPts val="0"/>
              </a:spcAft>
              <a:buClr>
                <a:schemeClr val="dk1"/>
              </a:buClr>
              <a:buSzPts val="1600"/>
              <a:buFont typeface="Arial"/>
              <a:buNone/>
            </a:pPr>
            <a:r>
              <a:rPr lang="pt-BR" sz="1600" b="1" dirty="0">
                <a:solidFill>
                  <a:schemeClr val="dk1"/>
                </a:solidFill>
                <a:latin typeface="Calibri"/>
                <a:ea typeface="Calibri"/>
                <a:cs typeface="Calibri"/>
                <a:sym typeface="Calibri"/>
              </a:rPr>
              <a:t>Coordenação de Curso de Pós-graduação (</a:t>
            </a:r>
            <a:r>
              <a:rPr lang="pt-BR" sz="1600" b="1" i="1" dirty="0">
                <a:solidFill>
                  <a:schemeClr val="dk1"/>
                </a:solidFill>
                <a:latin typeface="Calibri"/>
                <a:ea typeface="Calibri"/>
                <a:cs typeface="Calibri"/>
                <a:sym typeface="Calibri"/>
              </a:rPr>
              <a:t>lato sensu</a:t>
            </a:r>
            <a:r>
              <a:rPr lang="pt-BR" sz="1600" b="1" dirty="0">
                <a:solidFill>
                  <a:schemeClr val="dk1"/>
                </a:solidFill>
                <a:latin typeface="Calibri"/>
                <a:ea typeface="Calibri"/>
                <a:cs typeface="Calibri"/>
                <a:sym typeface="Calibri"/>
              </a:rPr>
              <a:t>): </a:t>
            </a:r>
            <a:r>
              <a:rPr lang="pt-BR" sz="1600" dirty="0">
                <a:solidFill>
                  <a:schemeClr val="dk1"/>
                </a:solidFill>
                <a:latin typeface="Calibri"/>
                <a:ea typeface="Calibri"/>
                <a:cs typeface="Calibri"/>
                <a:sym typeface="Calibri"/>
              </a:rPr>
              <a:t>10 horas semanais</a:t>
            </a:r>
            <a:endParaRPr dirty="0"/>
          </a:p>
          <a:p>
            <a:pPr marL="0" marR="0" lvl="0" indent="0" algn="just" rtl="0">
              <a:lnSpc>
                <a:spcPct val="90000"/>
              </a:lnSpc>
              <a:spcBef>
                <a:spcPts val="1000"/>
              </a:spcBef>
              <a:spcAft>
                <a:spcPts val="0"/>
              </a:spcAft>
              <a:buClr>
                <a:schemeClr val="dk1"/>
              </a:buClr>
              <a:buSzPts val="1600"/>
              <a:buFont typeface="Arial"/>
              <a:buNone/>
            </a:pPr>
            <a:r>
              <a:rPr lang="pt-BR" sz="1600" b="1" dirty="0">
                <a:solidFill>
                  <a:schemeClr val="dk1"/>
                </a:solidFill>
                <a:latin typeface="Calibri"/>
                <a:ea typeface="Calibri"/>
                <a:cs typeface="Calibri"/>
                <a:sym typeface="Calibri"/>
              </a:rPr>
              <a:t>Representação docente no Instituto e CONSEPE/CONSUN: </a:t>
            </a:r>
            <a:r>
              <a:rPr lang="pt-BR" sz="1600" dirty="0">
                <a:solidFill>
                  <a:schemeClr val="dk1"/>
                </a:solidFill>
                <a:latin typeface="Calibri"/>
                <a:ea typeface="Calibri"/>
                <a:cs typeface="Calibri"/>
                <a:sym typeface="Calibri"/>
              </a:rPr>
              <a:t>4 horas semanais</a:t>
            </a:r>
            <a:endParaRPr dirty="0"/>
          </a:p>
          <a:p>
            <a:pPr marL="0" marR="0" lvl="0" indent="0" algn="just" rtl="0">
              <a:lnSpc>
                <a:spcPct val="90000"/>
              </a:lnSpc>
              <a:spcBef>
                <a:spcPts val="1000"/>
              </a:spcBef>
              <a:spcAft>
                <a:spcPts val="0"/>
              </a:spcAft>
              <a:buClr>
                <a:schemeClr val="dk1"/>
              </a:buClr>
              <a:buSzPts val="1600"/>
              <a:buFont typeface="Arial"/>
              <a:buNone/>
            </a:pPr>
            <a:r>
              <a:rPr lang="pt-BR" sz="1600" b="1" dirty="0">
                <a:solidFill>
                  <a:schemeClr val="dk1"/>
                </a:solidFill>
                <a:latin typeface="Calibri"/>
                <a:ea typeface="Calibri"/>
                <a:cs typeface="Calibri"/>
                <a:sym typeface="Calibri"/>
              </a:rPr>
              <a:t>Representação docente no Instituto: </a:t>
            </a:r>
            <a:r>
              <a:rPr lang="pt-BR" sz="1600" dirty="0">
                <a:solidFill>
                  <a:schemeClr val="dk1"/>
                </a:solidFill>
                <a:latin typeface="Calibri"/>
                <a:ea typeface="Calibri"/>
                <a:cs typeface="Calibri"/>
                <a:sym typeface="Calibri"/>
              </a:rPr>
              <a:t>2 horas semanais</a:t>
            </a:r>
            <a:endParaRPr dirty="0"/>
          </a:p>
          <a:p>
            <a:pPr marL="0" marR="0" lvl="0" indent="0" algn="just" rtl="0">
              <a:lnSpc>
                <a:spcPct val="90000"/>
              </a:lnSpc>
              <a:spcBef>
                <a:spcPts val="1000"/>
              </a:spcBef>
              <a:spcAft>
                <a:spcPts val="0"/>
              </a:spcAft>
              <a:buClr>
                <a:schemeClr val="dk1"/>
              </a:buClr>
              <a:buSzPts val="1600"/>
              <a:buFont typeface="Arial"/>
              <a:buNone/>
            </a:pPr>
            <a:r>
              <a:rPr lang="pt-BR" sz="1600" b="1" dirty="0">
                <a:solidFill>
                  <a:schemeClr val="dk1"/>
                </a:solidFill>
                <a:latin typeface="Calibri"/>
                <a:ea typeface="Calibri"/>
                <a:cs typeface="Calibri"/>
                <a:sym typeface="Calibri"/>
              </a:rPr>
              <a:t>Membro NDE: </a:t>
            </a:r>
            <a:r>
              <a:rPr lang="pt-BR" sz="1600" dirty="0">
                <a:solidFill>
                  <a:schemeClr val="dk1"/>
                </a:solidFill>
                <a:latin typeface="Calibri"/>
                <a:ea typeface="Calibri"/>
                <a:cs typeface="Calibri"/>
                <a:sym typeface="Calibri"/>
              </a:rPr>
              <a:t>2 horas semanais</a:t>
            </a:r>
            <a:endParaRPr dirty="0"/>
          </a:p>
          <a:p>
            <a:pPr marL="0" marR="0" lvl="0" indent="0" algn="just" rtl="0">
              <a:lnSpc>
                <a:spcPct val="90000"/>
              </a:lnSpc>
              <a:spcBef>
                <a:spcPts val="1000"/>
              </a:spcBef>
              <a:spcAft>
                <a:spcPts val="0"/>
              </a:spcAft>
              <a:buClr>
                <a:schemeClr val="dk1"/>
              </a:buClr>
              <a:buSzPts val="1600"/>
              <a:buFont typeface="Arial"/>
              <a:buNone/>
            </a:pPr>
            <a:r>
              <a:rPr lang="pt-BR" sz="1600" b="1" dirty="0">
                <a:solidFill>
                  <a:schemeClr val="dk1"/>
                </a:solidFill>
                <a:latin typeface="Calibri"/>
                <a:ea typeface="Calibri"/>
                <a:cs typeface="Calibri"/>
                <a:sym typeface="Calibri"/>
              </a:rPr>
              <a:t>Reuniões Faculdade: </a:t>
            </a:r>
            <a:r>
              <a:rPr lang="pt-BR" sz="1600" dirty="0">
                <a:solidFill>
                  <a:schemeClr val="dk1"/>
                </a:solidFill>
                <a:latin typeface="Calibri"/>
                <a:ea typeface="Calibri"/>
                <a:cs typeface="Calibri"/>
                <a:sym typeface="Calibri"/>
              </a:rPr>
              <a:t>1 hora semanal</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14"/>
          <p:cNvSpPr txBox="1"/>
          <p:nvPr/>
        </p:nvSpPr>
        <p:spPr>
          <a:xfrm>
            <a:off x="1852089" y="89835"/>
            <a:ext cx="5854700"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3200" b="1" dirty="0">
                <a:solidFill>
                  <a:schemeClr val="dk1"/>
                </a:solidFill>
                <a:latin typeface="Calibri"/>
                <a:ea typeface="Calibri"/>
                <a:cs typeface="Calibri"/>
                <a:sym typeface="Calibri"/>
              </a:rPr>
              <a:t>5 – AFASTAMENTOS:</a:t>
            </a:r>
            <a:endParaRPr dirty="0"/>
          </a:p>
        </p:txBody>
      </p:sp>
      <p:sp>
        <p:nvSpPr>
          <p:cNvPr id="227" name="Google Shape;227;p14"/>
          <p:cNvSpPr txBox="1"/>
          <p:nvPr/>
        </p:nvSpPr>
        <p:spPr>
          <a:xfrm>
            <a:off x="139670" y="1235176"/>
            <a:ext cx="9279538" cy="509786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2400"/>
              <a:buFont typeface="Arial"/>
              <a:buNone/>
            </a:pPr>
            <a:r>
              <a:rPr lang="pt-BR" sz="2400" b="1" dirty="0">
                <a:solidFill>
                  <a:schemeClr val="dk1"/>
                </a:solidFill>
                <a:latin typeface="Calibri"/>
                <a:ea typeface="Calibri"/>
                <a:cs typeface="Calibri"/>
                <a:sym typeface="Calibri"/>
              </a:rPr>
              <a:t>Pós-graduação:</a:t>
            </a:r>
            <a:endParaRPr sz="2400" dirty="0"/>
          </a:p>
          <a:p>
            <a:pPr marL="228600" marR="0" lvl="0" indent="-228600" algn="just" rtl="0">
              <a:lnSpc>
                <a:spcPct val="90000"/>
              </a:lnSpc>
              <a:spcBef>
                <a:spcPts val="1000"/>
              </a:spcBef>
              <a:spcAft>
                <a:spcPts val="0"/>
              </a:spcAft>
              <a:buClr>
                <a:schemeClr val="dk1"/>
              </a:buClr>
              <a:buSzPts val="2400"/>
              <a:buFont typeface="Arial"/>
              <a:buChar char="•"/>
            </a:pPr>
            <a:r>
              <a:rPr lang="pt-BR" sz="2400" dirty="0">
                <a:latin typeface="Calibri"/>
                <a:ea typeface="Calibri"/>
                <a:cs typeface="Calibri"/>
                <a:sym typeface="Calibri"/>
              </a:rPr>
              <a:t>O(A) docente em regime de Tempo Integral ou Dedicação Exclusiva que esteja realizando curso de pós-graduação em nível de mestrado, doutorado ou pós doutorado, inclusive na própria Universidade, poderá ser dispensado(a) de suas atividades, nos limites máximos para afastamentos legalmente permitidos, desde que haja liberação da Unidade Acadêmica em que esteja lotado(a).</a:t>
            </a:r>
            <a:endParaRPr sz="2400" dirty="0"/>
          </a:p>
          <a:p>
            <a:pPr marL="0" marR="0" lvl="0" indent="0" algn="just" rtl="0">
              <a:lnSpc>
                <a:spcPct val="90000"/>
              </a:lnSpc>
              <a:spcBef>
                <a:spcPts val="1000"/>
              </a:spcBef>
              <a:spcAft>
                <a:spcPts val="0"/>
              </a:spcAft>
              <a:buClr>
                <a:schemeClr val="dk1"/>
              </a:buClr>
              <a:buSzPts val="2400"/>
              <a:buFont typeface="Arial"/>
              <a:buNone/>
            </a:pPr>
            <a:endParaRPr sz="2400" dirty="0">
              <a:solidFill>
                <a:schemeClr val="dk1"/>
              </a:solidFill>
              <a:latin typeface="Calibri"/>
              <a:ea typeface="Calibri"/>
              <a:cs typeface="Calibri"/>
              <a:sym typeface="Calibri"/>
            </a:endParaRPr>
          </a:p>
          <a:p>
            <a:pPr marL="228600" marR="0" lvl="0" indent="-228600" algn="just" rtl="0">
              <a:lnSpc>
                <a:spcPct val="90000"/>
              </a:lnSpc>
              <a:spcBef>
                <a:spcPts val="1000"/>
              </a:spcBef>
              <a:spcAft>
                <a:spcPts val="0"/>
              </a:spcAft>
              <a:buClr>
                <a:schemeClr val="dk1"/>
              </a:buClr>
              <a:buSzPts val="2400"/>
              <a:buFont typeface="Arial"/>
              <a:buChar char="•"/>
            </a:pPr>
            <a:r>
              <a:rPr lang="pt-BR" sz="2400" dirty="0">
                <a:solidFill>
                  <a:schemeClr val="dk1"/>
                </a:solidFill>
                <a:latin typeface="Calibri"/>
                <a:ea typeface="Calibri"/>
                <a:cs typeface="Calibri"/>
                <a:sym typeface="Calibri"/>
              </a:rPr>
              <a:t>O(A) docente em regime de Tempo Integral ou Dedicação Exclusiva, que esteja realizando curso de pós-graduação </a:t>
            </a:r>
            <a:r>
              <a:rPr lang="pt-BR" sz="2400" i="1" dirty="0">
                <a:solidFill>
                  <a:schemeClr val="dk1"/>
                </a:solidFill>
                <a:latin typeface="Calibri"/>
                <a:ea typeface="Calibri"/>
                <a:cs typeface="Calibri"/>
                <a:sym typeface="Calibri"/>
              </a:rPr>
              <a:t>lato sensu</a:t>
            </a:r>
            <a:r>
              <a:rPr lang="pt-BR" sz="2400" dirty="0">
                <a:solidFill>
                  <a:schemeClr val="dk1"/>
                </a:solidFill>
                <a:latin typeface="Calibri"/>
                <a:ea typeface="Calibri"/>
                <a:cs typeface="Calibri"/>
                <a:sym typeface="Calibri"/>
              </a:rPr>
              <a:t>, inclusive na própria Universidade, poderá ter até 50% de sua carga horária semanal disponível para a realização do mesmo.</a:t>
            </a:r>
            <a:endParaRPr sz="2400" dirty="0">
              <a:solidFill>
                <a:schemeClr val="dk1"/>
              </a:solidFill>
              <a:latin typeface="Calibri"/>
              <a:ea typeface="Calibri"/>
              <a:cs typeface="Calibri"/>
              <a:sym typeface="Calibri"/>
            </a:endParaRPr>
          </a:p>
        </p:txBody>
      </p:sp>
      <p:sp>
        <p:nvSpPr>
          <p:cNvPr id="228" name="Google Shape;228;p14"/>
          <p:cNvSpPr txBox="1"/>
          <p:nvPr/>
        </p:nvSpPr>
        <p:spPr>
          <a:xfrm>
            <a:off x="9554869" y="2753074"/>
            <a:ext cx="2350086" cy="2062063"/>
          </a:xfrm>
          <a:prstGeom prst="rect">
            <a:avLst/>
          </a:prstGeom>
          <a:solidFill>
            <a:schemeClr val="bg1">
              <a:lumMod val="85000"/>
            </a:schemeClr>
          </a:solidFill>
          <a:ln>
            <a:solidFill>
              <a:schemeClr val="tx1">
                <a:lumMod val="50000"/>
                <a:lumOff val="50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spcFirstLastPara="1" wrap="square" lIns="91425" tIns="45700" rIns="91425" bIns="45700" anchor="t" anchorCtr="0">
            <a:spAutoFit/>
          </a:bodyPr>
          <a:lstStyle/>
          <a:p>
            <a:pPr marL="0" marR="0" lvl="0" indent="0" algn="ctr" rtl="0">
              <a:spcBef>
                <a:spcPts val="0"/>
              </a:spcBef>
              <a:spcAft>
                <a:spcPts val="0"/>
              </a:spcAft>
              <a:buNone/>
            </a:pPr>
            <a:r>
              <a:rPr lang="pt-BR" sz="1600" b="1" dirty="0">
                <a:solidFill>
                  <a:schemeClr val="dk1"/>
                </a:solidFill>
                <a:latin typeface="Calibri"/>
                <a:ea typeface="Calibri"/>
                <a:cs typeface="Calibri"/>
                <a:sym typeface="Calibri"/>
              </a:rPr>
              <a:t>Outros tipos de afastamentos comuns:</a:t>
            </a:r>
            <a:endParaRPr dirty="0"/>
          </a:p>
          <a:p>
            <a:pPr marL="0" marR="0" lvl="0" indent="0" algn="ctr" rtl="0">
              <a:spcBef>
                <a:spcPts val="0"/>
              </a:spcBef>
              <a:spcAft>
                <a:spcPts val="0"/>
              </a:spcAft>
              <a:buNone/>
            </a:pPr>
            <a:endParaRPr sz="1600" b="1" dirty="0">
              <a:solidFill>
                <a:schemeClr val="dk1"/>
              </a:solidFill>
              <a:latin typeface="Calibri"/>
              <a:ea typeface="Calibri"/>
              <a:cs typeface="Calibri"/>
              <a:sym typeface="Calibri"/>
            </a:endParaRPr>
          </a:p>
          <a:p>
            <a:pPr marL="285750" marR="0" lvl="0" indent="-285750" algn="just" rtl="0">
              <a:spcBef>
                <a:spcPts val="0"/>
              </a:spcBef>
              <a:spcAft>
                <a:spcPts val="0"/>
              </a:spcAft>
              <a:buClr>
                <a:schemeClr val="dk1"/>
              </a:buClr>
              <a:buSzPts val="1600"/>
              <a:buFont typeface="Arial"/>
              <a:buChar char="•"/>
            </a:pPr>
            <a:r>
              <a:rPr lang="pt-BR" sz="1600" dirty="0">
                <a:solidFill>
                  <a:schemeClr val="dk1"/>
                </a:solidFill>
                <a:latin typeface="Calibri"/>
                <a:ea typeface="Calibri"/>
                <a:cs typeface="Calibri"/>
                <a:sym typeface="Calibri"/>
              </a:rPr>
              <a:t>Licença maternidade;</a:t>
            </a:r>
            <a:endParaRPr dirty="0"/>
          </a:p>
          <a:p>
            <a:pPr marL="285750" marR="0" lvl="0" indent="-184150" algn="just" rtl="0">
              <a:spcBef>
                <a:spcPts val="0"/>
              </a:spcBef>
              <a:spcAft>
                <a:spcPts val="0"/>
              </a:spcAft>
              <a:buClr>
                <a:schemeClr val="dk1"/>
              </a:buClr>
              <a:buSzPts val="1600"/>
              <a:buFont typeface="Arial"/>
              <a:buNone/>
            </a:pPr>
            <a:endParaRPr sz="1600" dirty="0">
              <a:solidFill>
                <a:schemeClr val="dk1"/>
              </a:solidFill>
              <a:latin typeface="Calibri"/>
              <a:ea typeface="Calibri"/>
              <a:cs typeface="Calibri"/>
              <a:sym typeface="Calibri"/>
            </a:endParaRPr>
          </a:p>
          <a:p>
            <a:pPr marL="285750" marR="0" lvl="0" indent="-285750" algn="just" rtl="0">
              <a:spcBef>
                <a:spcPts val="0"/>
              </a:spcBef>
              <a:spcAft>
                <a:spcPts val="0"/>
              </a:spcAft>
              <a:buClr>
                <a:schemeClr val="dk1"/>
              </a:buClr>
              <a:buSzPts val="1600"/>
              <a:buFont typeface="Arial"/>
              <a:buChar char="•"/>
            </a:pPr>
            <a:r>
              <a:rPr lang="pt-BR" sz="1600" dirty="0">
                <a:solidFill>
                  <a:schemeClr val="dk1"/>
                </a:solidFill>
                <a:latin typeface="Calibri"/>
                <a:ea typeface="Calibri"/>
                <a:cs typeface="Calibri"/>
                <a:sym typeface="Calibri"/>
              </a:rPr>
              <a:t>Licença capacitação;</a:t>
            </a:r>
            <a:endParaRPr dirty="0"/>
          </a:p>
          <a:p>
            <a:pPr marL="285750" marR="0" lvl="0" indent="-184150" algn="just" rtl="0">
              <a:spcBef>
                <a:spcPts val="0"/>
              </a:spcBef>
              <a:spcAft>
                <a:spcPts val="0"/>
              </a:spcAft>
              <a:buClr>
                <a:schemeClr val="dk1"/>
              </a:buClr>
              <a:buSzPts val="1600"/>
              <a:buFont typeface="Arial"/>
              <a:buNone/>
            </a:pPr>
            <a:endParaRPr sz="1600" dirty="0">
              <a:solidFill>
                <a:schemeClr val="dk1"/>
              </a:solidFill>
              <a:latin typeface="Calibri"/>
              <a:ea typeface="Calibri"/>
              <a:cs typeface="Calibri"/>
              <a:sym typeface="Calibri"/>
            </a:endParaRPr>
          </a:p>
          <a:p>
            <a:pPr marL="285750" marR="0" lvl="0" indent="-285750" algn="just" rtl="0">
              <a:spcBef>
                <a:spcPts val="0"/>
              </a:spcBef>
              <a:spcAft>
                <a:spcPts val="0"/>
              </a:spcAft>
              <a:buClr>
                <a:schemeClr val="dk1"/>
              </a:buClr>
              <a:buSzPts val="1600"/>
              <a:buFont typeface="Arial"/>
              <a:buChar char="•"/>
            </a:pPr>
            <a:r>
              <a:rPr lang="pt-BR" sz="1600" dirty="0">
                <a:solidFill>
                  <a:schemeClr val="dk1"/>
                </a:solidFill>
                <a:latin typeface="Calibri"/>
                <a:ea typeface="Calibri"/>
                <a:cs typeface="Calibri"/>
                <a:sym typeface="Calibri"/>
              </a:rPr>
              <a:t>Licença saúde.</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pic>
        <p:nvPicPr>
          <p:cNvPr id="233" name="Google Shape;233;p15"/>
          <p:cNvPicPr preferRelativeResize="0"/>
          <p:nvPr/>
        </p:nvPicPr>
        <p:blipFill rotWithShape="1">
          <a:blip r:embed="rId3">
            <a:alphaModFix/>
          </a:blip>
          <a:srcRect l="21468" t="24909" r="16382" b="10365"/>
          <a:stretch/>
        </p:blipFill>
        <p:spPr>
          <a:xfrm>
            <a:off x="5370990" y="985421"/>
            <a:ext cx="6622742" cy="4465468"/>
          </a:xfrm>
          <a:prstGeom prst="rect">
            <a:avLst/>
          </a:prstGeom>
          <a:noFill/>
          <a:ln w="19050" cap="flat" cmpd="sng">
            <a:solidFill>
              <a:srgbClr val="9D6A38"/>
            </a:solidFill>
            <a:prstDash val="solid"/>
            <a:round/>
            <a:headEnd type="none" w="sm" len="sm"/>
            <a:tailEnd type="none" w="sm" len="sm"/>
          </a:ln>
        </p:spPr>
      </p:pic>
      <p:sp>
        <p:nvSpPr>
          <p:cNvPr id="234" name="Google Shape;234;p15"/>
          <p:cNvSpPr/>
          <p:nvPr/>
        </p:nvSpPr>
        <p:spPr>
          <a:xfrm>
            <a:off x="272753" y="123919"/>
            <a:ext cx="5629320" cy="5540966"/>
          </a:xfrm>
          <a:prstGeom prst="verticalScroll">
            <a:avLst>
              <a:gd name="adj" fmla="val 12500"/>
            </a:avLst>
          </a:prstGeom>
          <a:solidFill>
            <a:srgbClr val="E7E6E6"/>
          </a:solidFill>
          <a:ln w="28575" cap="flat" cmpd="sng">
            <a:solidFill>
              <a:srgbClr val="9D6A38"/>
            </a:solidFill>
            <a:prstDash val="solid"/>
            <a:miter lim="800000"/>
            <a:headEnd type="none" w="sm" len="sm"/>
            <a:tailEnd type="none" w="sm" len="sm"/>
          </a:ln>
          <a:effectLst>
            <a:outerShdw blurRad="50800" dist="38100" dir="10800000" algn="r" rotWithShape="0">
              <a:srgbClr val="000000">
                <a:alpha val="40000"/>
              </a:srgbClr>
            </a:outerShdw>
          </a:effectLst>
        </p:spPr>
        <p:txBody>
          <a:bodyPr spcFirstLastPara="1" wrap="square" lIns="91425" tIns="45700" rIns="91425" bIns="45700" anchor="ctr" anchorCtr="0">
            <a:noAutofit/>
          </a:bodyPr>
          <a:lstStyle/>
          <a:p>
            <a:pPr marL="285750" marR="0" lvl="0" indent="-196850" algn="just" rtl="0">
              <a:spcBef>
                <a:spcPts val="0"/>
              </a:spcBef>
              <a:spcAft>
                <a:spcPts val="0"/>
              </a:spcAft>
              <a:buClr>
                <a:schemeClr val="dk1"/>
              </a:buClr>
              <a:buSzPts val="1400"/>
              <a:buFont typeface="Arial"/>
              <a:buNone/>
            </a:pPr>
            <a:endParaRPr sz="1400" dirty="0">
              <a:solidFill>
                <a:schemeClr val="dk1"/>
              </a:solidFill>
              <a:latin typeface="Calibri"/>
              <a:ea typeface="Calibri"/>
              <a:cs typeface="Calibri"/>
              <a:sym typeface="Calibri"/>
            </a:endParaRPr>
          </a:p>
          <a:p>
            <a:pPr marL="285750" marR="0" lvl="0" indent="-196850" algn="just" rtl="0">
              <a:spcBef>
                <a:spcPts val="0"/>
              </a:spcBef>
              <a:spcAft>
                <a:spcPts val="0"/>
              </a:spcAft>
              <a:buClr>
                <a:schemeClr val="dk1"/>
              </a:buClr>
              <a:buSzPts val="1400"/>
              <a:buFont typeface="Arial"/>
              <a:buNone/>
            </a:pPr>
            <a:endParaRPr sz="1400" dirty="0">
              <a:solidFill>
                <a:schemeClr val="dk1"/>
              </a:solidFill>
              <a:latin typeface="Calibri"/>
              <a:ea typeface="Calibri"/>
              <a:cs typeface="Calibri"/>
              <a:sym typeface="Calibri"/>
            </a:endParaRPr>
          </a:p>
          <a:p>
            <a:pPr marL="285750" marR="0" lvl="0" indent="-285750" algn="just" rtl="0">
              <a:spcBef>
                <a:spcPts val="0"/>
              </a:spcBef>
              <a:spcAft>
                <a:spcPts val="0"/>
              </a:spcAft>
              <a:buClr>
                <a:schemeClr val="dk1"/>
              </a:buClr>
              <a:buSzPts val="1400"/>
              <a:buFont typeface="Arial"/>
              <a:buChar char="•"/>
            </a:pPr>
            <a:r>
              <a:rPr lang="pt-BR" sz="1400" dirty="0">
                <a:solidFill>
                  <a:schemeClr val="dk1"/>
                </a:solidFill>
                <a:latin typeface="Calibri"/>
                <a:ea typeface="Calibri"/>
                <a:cs typeface="Calibri"/>
                <a:sym typeface="Calibri"/>
              </a:rPr>
              <a:t>Decreto </a:t>
            </a:r>
            <a:r>
              <a:rPr lang="pt-BR" sz="1400" dirty="0">
                <a:latin typeface="Calibri"/>
                <a:ea typeface="Calibri"/>
                <a:cs typeface="Calibri"/>
                <a:sym typeface="Calibri"/>
              </a:rPr>
              <a:t>nº 94.664/1987 (Plano Único de Classificação e Retribuição de Cargos e Empregos);</a:t>
            </a:r>
            <a:endParaRPr dirty="0"/>
          </a:p>
          <a:p>
            <a:pPr marL="0" marR="0" lvl="0" indent="0" algn="just" rtl="0">
              <a:spcBef>
                <a:spcPts val="0"/>
              </a:spcBef>
              <a:spcAft>
                <a:spcPts val="0"/>
              </a:spcAft>
              <a:buNone/>
            </a:pPr>
            <a:endParaRPr sz="1400" dirty="0">
              <a:latin typeface="Calibri"/>
              <a:ea typeface="Calibri"/>
              <a:cs typeface="Calibri"/>
              <a:sym typeface="Calibri"/>
            </a:endParaRPr>
          </a:p>
          <a:p>
            <a:pPr marL="285750" marR="0" lvl="0" indent="-285750" algn="just" rtl="0">
              <a:spcBef>
                <a:spcPts val="0"/>
              </a:spcBef>
              <a:spcAft>
                <a:spcPts val="0"/>
              </a:spcAft>
              <a:buClr>
                <a:schemeClr val="dk1"/>
              </a:buClr>
              <a:buSzPts val="1400"/>
              <a:buFont typeface="Arial"/>
              <a:buChar char="•"/>
            </a:pPr>
            <a:r>
              <a:rPr lang="pt-BR" sz="1400" dirty="0">
                <a:latin typeface="Calibri"/>
                <a:ea typeface="Calibri"/>
                <a:cs typeface="Calibri"/>
                <a:sym typeface="Calibri"/>
              </a:rPr>
              <a:t>Resolução nº 021/2014-CONSEPE (Dispõe sobre os Planos Acadêmicos, Regimes e Horário de Trabalho dos Docentes da </a:t>
            </a:r>
            <a:r>
              <a:rPr lang="pt-BR" sz="1400" dirty="0" err="1">
                <a:latin typeface="Calibri"/>
                <a:ea typeface="Calibri"/>
                <a:cs typeface="Calibri"/>
                <a:sym typeface="Calibri"/>
              </a:rPr>
              <a:t>Unifesspa</a:t>
            </a:r>
            <a:r>
              <a:rPr lang="pt-BR" sz="1400" dirty="0">
                <a:latin typeface="Calibri"/>
                <a:ea typeface="Calibri"/>
                <a:cs typeface="Calibri"/>
                <a:sym typeface="Calibri"/>
              </a:rPr>
              <a:t>);</a:t>
            </a:r>
            <a:endParaRPr dirty="0"/>
          </a:p>
          <a:p>
            <a:pPr marL="0" marR="0" lvl="0" indent="0" algn="just" rtl="0">
              <a:spcBef>
                <a:spcPts val="0"/>
              </a:spcBef>
              <a:spcAft>
                <a:spcPts val="0"/>
              </a:spcAft>
              <a:buNone/>
            </a:pPr>
            <a:endParaRPr sz="1400" dirty="0">
              <a:latin typeface="Calibri"/>
              <a:ea typeface="Calibri"/>
              <a:cs typeface="Calibri"/>
              <a:sym typeface="Calibri"/>
            </a:endParaRPr>
          </a:p>
          <a:p>
            <a:pPr marL="285750" marR="0" lvl="0" indent="-285750" algn="just" rtl="0">
              <a:spcBef>
                <a:spcPts val="0"/>
              </a:spcBef>
              <a:spcAft>
                <a:spcPts val="0"/>
              </a:spcAft>
              <a:buClr>
                <a:schemeClr val="dk1"/>
              </a:buClr>
              <a:buSzPts val="1400"/>
              <a:buFont typeface="Arial"/>
              <a:buChar char="•"/>
            </a:pPr>
            <a:r>
              <a:rPr lang="pt-BR" sz="1400" dirty="0">
                <a:latin typeface="Calibri"/>
                <a:ea typeface="Calibri"/>
                <a:cs typeface="Calibri"/>
                <a:sym typeface="Calibri"/>
              </a:rPr>
              <a:t>Resolução nº 017/2015-CONSUN (Estatuto da </a:t>
            </a:r>
            <a:r>
              <a:rPr lang="pt-BR" sz="1400" dirty="0" err="1">
                <a:latin typeface="Calibri"/>
                <a:ea typeface="Calibri"/>
                <a:cs typeface="Calibri"/>
                <a:sym typeface="Calibri"/>
              </a:rPr>
              <a:t>Unifesspa</a:t>
            </a:r>
            <a:r>
              <a:rPr lang="pt-BR" sz="1400" dirty="0">
                <a:latin typeface="Calibri"/>
                <a:ea typeface="Calibri"/>
                <a:cs typeface="Calibri"/>
                <a:sym typeface="Calibri"/>
              </a:rPr>
              <a:t>);</a:t>
            </a:r>
            <a:endParaRPr dirty="0"/>
          </a:p>
          <a:p>
            <a:pPr marL="0" marR="0" lvl="0" indent="0" algn="just" rtl="0">
              <a:spcBef>
                <a:spcPts val="0"/>
              </a:spcBef>
              <a:spcAft>
                <a:spcPts val="0"/>
              </a:spcAft>
              <a:buNone/>
            </a:pPr>
            <a:endParaRPr sz="1400" dirty="0">
              <a:latin typeface="Calibri"/>
              <a:ea typeface="Calibri"/>
              <a:cs typeface="Calibri"/>
              <a:sym typeface="Calibri"/>
            </a:endParaRPr>
          </a:p>
          <a:p>
            <a:pPr marL="285750" marR="0" lvl="0" indent="-285750" algn="just" rtl="0">
              <a:spcBef>
                <a:spcPts val="0"/>
              </a:spcBef>
              <a:spcAft>
                <a:spcPts val="0"/>
              </a:spcAft>
              <a:buClr>
                <a:schemeClr val="dk1"/>
              </a:buClr>
              <a:buSzPts val="1400"/>
              <a:buFont typeface="Arial"/>
              <a:buChar char="•"/>
            </a:pPr>
            <a:r>
              <a:rPr lang="pt-BR" sz="1400" dirty="0">
                <a:latin typeface="Calibri"/>
                <a:ea typeface="Calibri"/>
                <a:cs typeface="Calibri"/>
                <a:sym typeface="Calibri"/>
              </a:rPr>
              <a:t>Resolução nº 008/2014-CONSEPE (Regulamento de Ensino de graduação)</a:t>
            </a:r>
            <a:endParaRPr dirty="0"/>
          </a:p>
          <a:p>
            <a:pPr marL="0" marR="0" lvl="0" indent="0" algn="just" rtl="0">
              <a:spcBef>
                <a:spcPts val="0"/>
              </a:spcBef>
              <a:spcAft>
                <a:spcPts val="0"/>
              </a:spcAft>
              <a:buNone/>
            </a:pPr>
            <a:endParaRPr sz="1400" dirty="0">
              <a:latin typeface="Calibri"/>
              <a:ea typeface="Calibri"/>
              <a:cs typeface="Calibri"/>
              <a:sym typeface="Calibri"/>
            </a:endParaRPr>
          </a:p>
          <a:p>
            <a:pPr marL="285750" lvl="0" indent="-285750" algn="just">
              <a:buClr>
                <a:schemeClr val="dk1"/>
              </a:buClr>
              <a:buSzPts val="1400"/>
              <a:buFont typeface="Arial"/>
              <a:buChar char="•"/>
            </a:pPr>
            <a:r>
              <a:rPr lang="pt-BR" sz="1400" dirty="0">
                <a:latin typeface="Calibri"/>
                <a:ea typeface="Calibri"/>
                <a:cs typeface="Calibri"/>
                <a:sym typeface="Calibri"/>
              </a:rPr>
              <a:t>Resolução nº 641/2022-CONSEPE (Aprova o Calendário Acadêmico para o ano letivo de 2023 da Universidade Federal do Sul e Sudeste do Pará -  </a:t>
            </a:r>
            <a:r>
              <a:rPr lang="pt-BR" sz="1400" dirty="0" err="1">
                <a:latin typeface="Calibri"/>
                <a:ea typeface="Calibri"/>
                <a:cs typeface="Calibri"/>
                <a:sym typeface="Calibri"/>
              </a:rPr>
              <a:t>Unifesspa</a:t>
            </a:r>
            <a:r>
              <a:rPr lang="pt-BR" sz="1400" dirty="0">
                <a:latin typeface="Calibri"/>
                <a:ea typeface="Calibri"/>
                <a:cs typeface="Calibri"/>
                <a:sym typeface="Calibri"/>
              </a:rPr>
              <a:t>).</a:t>
            </a:r>
            <a:endParaRPr dirty="0"/>
          </a:p>
          <a:p>
            <a:pPr marL="0" marR="0" lvl="0" indent="0" algn="just" rtl="0">
              <a:spcBef>
                <a:spcPts val="0"/>
              </a:spcBef>
              <a:spcAft>
                <a:spcPts val="0"/>
              </a:spcAft>
              <a:buNone/>
            </a:pPr>
            <a:endParaRPr sz="1400" dirty="0">
              <a:latin typeface="Calibri"/>
              <a:ea typeface="Calibri"/>
              <a:cs typeface="Calibri"/>
              <a:sym typeface="Calibri"/>
            </a:endParaRPr>
          </a:p>
          <a:p>
            <a:pPr marL="285750" lvl="0" indent="-285750" algn="just">
              <a:buClr>
                <a:schemeClr val="dk1"/>
              </a:buClr>
              <a:buSzPts val="1400"/>
              <a:buFont typeface="Arial"/>
              <a:buChar char="•"/>
            </a:pPr>
            <a:r>
              <a:rPr lang="pt-BR" sz="1400" dirty="0">
                <a:latin typeface="Calibri"/>
                <a:ea typeface="Calibri"/>
                <a:cs typeface="Calibri"/>
                <a:sym typeface="Calibri"/>
              </a:rPr>
              <a:t>Resolução nº 642/2022-CONSEPE </a:t>
            </a:r>
            <a:r>
              <a:rPr lang="pt-BR" sz="1400" dirty="0">
                <a:solidFill>
                  <a:schemeClr val="dk1"/>
                </a:solidFill>
                <a:latin typeface="Calibri"/>
                <a:ea typeface="Calibri"/>
                <a:cs typeface="Calibri"/>
                <a:sym typeface="Calibri"/>
              </a:rPr>
              <a:t>(Aprova o Calendário Acadêmico 2023.1 - Suplementar da Universidade Federal do Sul e Sudeste do Pará  - </a:t>
            </a:r>
            <a:r>
              <a:rPr lang="pt-BR" sz="1400" dirty="0" err="1">
                <a:solidFill>
                  <a:schemeClr val="dk1"/>
                </a:solidFill>
                <a:latin typeface="Calibri"/>
                <a:ea typeface="Calibri"/>
                <a:cs typeface="Calibri"/>
                <a:sym typeface="Calibri"/>
              </a:rPr>
              <a:t>Unifesspa</a:t>
            </a:r>
            <a:r>
              <a:rPr lang="pt-BR" sz="1400" dirty="0">
                <a:solidFill>
                  <a:schemeClr val="dk1"/>
                </a:solidFill>
                <a:latin typeface="Calibri"/>
                <a:ea typeface="Calibri"/>
                <a:cs typeface="Calibri"/>
                <a:sym typeface="Calibri"/>
              </a:rPr>
              <a:t>).</a:t>
            </a:r>
            <a:endParaRPr dirty="0"/>
          </a:p>
        </p:txBody>
      </p:sp>
      <p:sp>
        <p:nvSpPr>
          <p:cNvPr id="235" name="Google Shape;235;p15"/>
          <p:cNvSpPr txBox="1">
            <a:spLocks noGrp="1"/>
          </p:cNvSpPr>
          <p:nvPr>
            <p:ph type="title"/>
          </p:nvPr>
        </p:nvSpPr>
        <p:spPr>
          <a:xfrm>
            <a:off x="1543541" y="123919"/>
            <a:ext cx="4430689" cy="688975"/>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2400"/>
              <a:buFont typeface="Calibri"/>
              <a:buNone/>
            </a:pPr>
            <a:r>
              <a:rPr lang="pt-BR" sz="2300" b="1" dirty="0">
                <a:solidFill>
                  <a:schemeClr val="tx1"/>
                </a:solidFill>
              </a:rPr>
              <a:t>LEGISLAÇÕES RELACIONADAS:</a:t>
            </a:r>
            <a:endParaRPr sz="2300" dirty="0">
              <a:solidFill>
                <a:schemeClr val="tx1"/>
              </a:solidFill>
            </a:endParaRPr>
          </a:p>
        </p:txBody>
      </p:sp>
      <p:sp>
        <p:nvSpPr>
          <p:cNvPr id="236" name="Google Shape;236;p15">
            <a:hlinkClick r:id="rId4"/>
          </p:cNvPr>
          <p:cNvSpPr txBox="1"/>
          <p:nvPr/>
        </p:nvSpPr>
        <p:spPr>
          <a:xfrm>
            <a:off x="850679" y="5872579"/>
            <a:ext cx="10102788" cy="46162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2400" u="sng" dirty="0">
                <a:solidFill>
                  <a:schemeClr val="dk1"/>
                </a:solidFill>
                <a:latin typeface="Calibri"/>
                <a:ea typeface="Calibri"/>
                <a:cs typeface="Calibri"/>
                <a:sym typeface="Calibri"/>
                <a:hlinkClick r:id="rId4">
                  <a:extLst>
                    <a:ext uri="{A12FA001-AC4F-418D-AE19-62706E023703}">
                      <ahyp:hlinkClr xmlns:ahyp="http://schemas.microsoft.com/office/drawing/2018/hyperlinkcolor" xmlns="" val="tx"/>
                    </a:ext>
                  </a:extLst>
                </a:hlinkClick>
              </a:rPr>
              <a:t>https://sigrh.unifesspa.edu.br/sigrh/public/colegiados/filtro_busca.jsf</a:t>
            </a:r>
            <a:endParaRPr sz="2400" dirty="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16"/>
          <p:cNvSpPr txBox="1">
            <a:spLocks noGrp="1"/>
          </p:cNvSpPr>
          <p:nvPr>
            <p:ph type="title"/>
          </p:nvPr>
        </p:nvSpPr>
        <p:spPr>
          <a:xfrm>
            <a:off x="471924" y="226755"/>
            <a:ext cx="8821367" cy="625475"/>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2400"/>
              <a:buFont typeface="Calibri"/>
              <a:buNone/>
            </a:pPr>
            <a:r>
              <a:rPr lang="pt-BR" sz="2400" b="1" dirty="0">
                <a:solidFill>
                  <a:schemeClr val="tx1"/>
                </a:solidFill>
              </a:rPr>
              <a:t>ATIVIDADES A SEREM REGISTRADAS EM CADA PLANO INDIVIDUAL DE TRABALHO (PIT) DO(A) DOCENTE:</a:t>
            </a:r>
            <a:endParaRPr dirty="0">
              <a:solidFill>
                <a:schemeClr val="tx1"/>
              </a:solidFill>
            </a:endParaRPr>
          </a:p>
        </p:txBody>
      </p:sp>
      <p:graphicFrame>
        <p:nvGraphicFramePr>
          <p:cNvPr id="242" name="Google Shape;242;p16"/>
          <p:cNvGraphicFramePr/>
          <p:nvPr>
            <p:extLst>
              <p:ext uri="{D42A27DB-BD31-4B8C-83A1-F6EECF244321}">
                <p14:modId xmlns:p14="http://schemas.microsoft.com/office/powerpoint/2010/main" val="3536066901"/>
              </p:ext>
            </p:extLst>
          </p:nvPr>
        </p:nvGraphicFramePr>
        <p:xfrm>
          <a:off x="471924" y="1056572"/>
          <a:ext cx="8821367" cy="5122287"/>
        </p:xfrm>
        <a:graphic>
          <a:graphicData uri="http://schemas.openxmlformats.org/drawingml/2006/table">
            <a:tbl>
              <a:tblPr>
                <a:noFill/>
                <a:tableStyleId>{13895203-A214-48A5-ABA1-DF7FA41FC98D}</a:tableStyleId>
              </a:tblPr>
              <a:tblGrid>
                <a:gridCol w="4304683">
                  <a:extLst>
                    <a:ext uri="{9D8B030D-6E8A-4147-A177-3AD203B41FA5}">
                      <a16:colId xmlns:a16="http://schemas.microsoft.com/office/drawing/2014/main" val="20001"/>
                    </a:ext>
                  </a:extLst>
                </a:gridCol>
                <a:gridCol w="4479494">
                  <a:extLst>
                    <a:ext uri="{9D8B030D-6E8A-4147-A177-3AD203B41FA5}">
                      <a16:colId xmlns:a16="http://schemas.microsoft.com/office/drawing/2014/main" val="20002"/>
                    </a:ext>
                  </a:extLst>
                </a:gridCol>
                <a:gridCol w="37190">
                  <a:extLst>
                    <a:ext uri="{9D8B030D-6E8A-4147-A177-3AD203B41FA5}">
                      <a16:colId xmlns:a16="http://schemas.microsoft.com/office/drawing/2014/main" val="20003"/>
                    </a:ext>
                  </a:extLst>
                </a:gridCol>
              </a:tblGrid>
              <a:tr h="283575">
                <a:tc>
                  <a:txBody>
                    <a:bodyPr/>
                    <a:lstStyle/>
                    <a:p>
                      <a:pPr marL="0" marR="0" lvl="0" indent="0" algn="ctr" rtl="0">
                        <a:lnSpc>
                          <a:spcPct val="107000"/>
                        </a:lnSpc>
                        <a:spcBef>
                          <a:spcPts val="0"/>
                        </a:spcBef>
                        <a:spcAft>
                          <a:spcPts val="0"/>
                        </a:spcAft>
                        <a:buNone/>
                      </a:pPr>
                      <a:r>
                        <a:rPr lang="pt-BR" sz="1600" b="1" u="none" strike="noStrike" cap="none" dirty="0"/>
                        <a:t>1º SEMESTRE DE 2023</a:t>
                      </a:r>
                      <a:endParaRPr sz="1100" b="1" u="none" strike="noStrike" cap="none" dirty="0">
                        <a:latin typeface="Calibri"/>
                        <a:ea typeface="Calibri"/>
                        <a:cs typeface="Calibri"/>
                        <a:sym typeface="Calibri"/>
                      </a:endParaRPr>
                    </a:p>
                  </a:txBody>
                  <a:tcPr marL="0" marR="0" marT="0" marB="0" anchor="b">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cell3D prstMaterial="dkEdge">
                      <a:bevel prst="coolSlant"/>
                      <a:lightRig rig="flood" dir="t"/>
                    </a:cell3D>
                    <a:solidFill>
                      <a:schemeClr val="accent1">
                        <a:lumMod val="40000"/>
                        <a:lumOff val="60000"/>
                      </a:schemeClr>
                    </a:solidFill>
                  </a:tcPr>
                </a:tc>
                <a:tc>
                  <a:txBody>
                    <a:bodyPr/>
                    <a:lstStyle/>
                    <a:p>
                      <a:pPr marL="0" marR="0" lvl="0" indent="0" algn="ctr" rtl="0">
                        <a:lnSpc>
                          <a:spcPct val="107000"/>
                        </a:lnSpc>
                        <a:spcBef>
                          <a:spcPts val="0"/>
                        </a:spcBef>
                        <a:spcAft>
                          <a:spcPts val="0"/>
                        </a:spcAft>
                        <a:buNone/>
                      </a:pPr>
                      <a:r>
                        <a:rPr lang="pt-BR" sz="1600" b="1" u="none" strike="noStrike" cap="none" dirty="0"/>
                        <a:t>2º SEMESTRE DE 2023</a:t>
                      </a:r>
                      <a:endParaRPr sz="1100" b="1" u="none" strike="noStrike" cap="none" dirty="0">
                        <a:latin typeface="Calibri"/>
                        <a:ea typeface="Calibri"/>
                        <a:cs typeface="Calibri"/>
                        <a:sym typeface="Calibri"/>
                      </a:endParaRPr>
                    </a:p>
                  </a:txBody>
                  <a:tcPr marL="0" marR="0" marT="0" marB="0" anchor="b">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cell3D prstMaterial="dkEdge">
                      <a:bevel prst="coolSlant"/>
                      <a:lightRig rig="flood" dir="t"/>
                    </a:cell3D>
                    <a:solidFill>
                      <a:schemeClr val="accent1">
                        <a:lumMod val="40000"/>
                        <a:lumOff val="60000"/>
                      </a:schemeClr>
                    </a:solidFill>
                  </a:tcPr>
                </a:tc>
                <a:tc>
                  <a:txBody>
                    <a:bodyPr/>
                    <a:lstStyle/>
                    <a:p>
                      <a:pPr marL="0" marR="0" lvl="0" indent="0" algn="l" rtl="0">
                        <a:lnSpc>
                          <a:spcPct val="107000"/>
                        </a:lnSpc>
                        <a:spcBef>
                          <a:spcPts val="0"/>
                        </a:spcBef>
                        <a:spcAft>
                          <a:spcPts val="0"/>
                        </a:spcAft>
                        <a:buNone/>
                      </a:pPr>
                      <a:r>
                        <a:rPr lang="pt-BR" sz="1200" u="none" strike="noStrike" cap="none"/>
                        <a:t> </a:t>
                      </a:r>
                      <a:endParaRPr sz="1000" u="none" strike="noStrike" cap="none">
                        <a:latin typeface="Calibri"/>
                        <a:ea typeface="Calibri"/>
                        <a:cs typeface="Calibri"/>
                        <a:sym typeface="Calibri"/>
                      </a:endParaRPr>
                    </a:p>
                  </a:txBody>
                  <a:tcPr marL="0" marR="0" marT="0" marB="0" anchor="b">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cell3D prstMaterial="dkEdge">
                      <a:bevel prst="coolSlant"/>
                      <a:lightRig rig="flood" dir="t"/>
                    </a:cell3D>
                  </a:tcPr>
                </a:tc>
                <a:extLst>
                  <a:ext uri="{0D108BD9-81ED-4DB2-BD59-A6C34878D82A}">
                    <a16:rowId xmlns:a16="http://schemas.microsoft.com/office/drawing/2014/main" val="10000"/>
                  </a:ext>
                </a:extLst>
              </a:tr>
              <a:tr h="787675">
                <a:tc rowSpan="2">
                  <a:txBody>
                    <a:bodyPr/>
                    <a:lstStyle/>
                    <a:p>
                      <a:pPr marL="0" marR="0" lvl="0" indent="0" algn="ctr" rtl="0">
                        <a:lnSpc>
                          <a:spcPct val="77500"/>
                        </a:lnSpc>
                        <a:spcBef>
                          <a:spcPts val="0"/>
                        </a:spcBef>
                        <a:spcAft>
                          <a:spcPts val="0"/>
                        </a:spcAft>
                        <a:buNone/>
                      </a:pPr>
                      <a:r>
                        <a:rPr lang="pt-BR" sz="1600" u="none" strike="noStrike" cap="none" dirty="0"/>
                        <a:t>Atividades de ensino</a:t>
                      </a:r>
                      <a:endParaRPr dirty="0"/>
                    </a:p>
                    <a:p>
                      <a:pPr marL="0" marR="0" lvl="0" indent="0" algn="ctr" rtl="0">
                        <a:lnSpc>
                          <a:spcPct val="107000"/>
                        </a:lnSpc>
                        <a:spcBef>
                          <a:spcPts val="0"/>
                        </a:spcBef>
                        <a:spcAft>
                          <a:spcPts val="0"/>
                        </a:spcAft>
                        <a:buNone/>
                      </a:pPr>
                      <a:r>
                        <a:rPr lang="pt-BR" sz="1600" u="none" strike="noStrike" cap="none" dirty="0"/>
                        <a:t>(GRADUAÇÃO) ofertadas no</a:t>
                      </a:r>
                      <a:endParaRPr dirty="0"/>
                    </a:p>
                    <a:p>
                      <a:pPr marL="0" marR="0" lvl="0" indent="0" algn="ctr" rtl="0">
                        <a:lnSpc>
                          <a:spcPct val="107000"/>
                        </a:lnSpc>
                        <a:spcBef>
                          <a:spcPts val="0"/>
                        </a:spcBef>
                        <a:spcAft>
                          <a:spcPts val="0"/>
                        </a:spcAft>
                        <a:buNone/>
                      </a:pPr>
                      <a:r>
                        <a:rPr lang="pt-BR" sz="1600" u="none" strike="noStrike" cap="none" dirty="0"/>
                        <a:t>2023.1, 2023.1 suplementar e 2023.2</a:t>
                      </a:r>
                      <a:endParaRPr sz="1600" u="none" strike="noStrike" cap="none" dirty="0">
                        <a:latin typeface="Calibri"/>
                        <a:ea typeface="Calibri"/>
                        <a:cs typeface="Calibri"/>
                        <a:sym typeface="Calibri"/>
                      </a:endParaRPr>
                    </a:p>
                  </a:txBody>
                  <a:tcPr marL="0" marR="0" marT="0" marB="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rowSpan="2">
                  <a:txBody>
                    <a:bodyPr/>
                    <a:lstStyle/>
                    <a:p>
                      <a:pPr marL="0" marR="0" lvl="0" indent="0" algn="ctr" rtl="0">
                        <a:lnSpc>
                          <a:spcPct val="77500"/>
                        </a:lnSpc>
                        <a:spcBef>
                          <a:spcPts val="0"/>
                        </a:spcBef>
                        <a:spcAft>
                          <a:spcPts val="0"/>
                        </a:spcAft>
                        <a:buNone/>
                      </a:pPr>
                      <a:r>
                        <a:rPr lang="pt-BR" sz="1600" u="none" strike="noStrike" cap="none" dirty="0"/>
                        <a:t>Atividades de ensino</a:t>
                      </a:r>
                      <a:endParaRPr dirty="0"/>
                    </a:p>
                    <a:p>
                      <a:pPr marL="0" marR="0" lvl="0" indent="0" algn="ctr" rtl="0">
                        <a:lnSpc>
                          <a:spcPct val="107000"/>
                        </a:lnSpc>
                        <a:spcBef>
                          <a:spcPts val="0"/>
                        </a:spcBef>
                        <a:spcAft>
                          <a:spcPts val="0"/>
                        </a:spcAft>
                        <a:buNone/>
                      </a:pPr>
                      <a:r>
                        <a:rPr lang="pt-BR" sz="1600" u="none" strike="noStrike" cap="none" dirty="0"/>
                        <a:t>(GRADUAÇÃO) ofertadas no</a:t>
                      </a:r>
                      <a:endParaRPr dirty="0"/>
                    </a:p>
                    <a:p>
                      <a:pPr marL="0" marR="0" lvl="0" indent="0" algn="ctr" rtl="0">
                        <a:lnSpc>
                          <a:spcPct val="107000"/>
                        </a:lnSpc>
                        <a:spcBef>
                          <a:spcPts val="0"/>
                        </a:spcBef>
                        <a:spcAft>
                          <a:spcPts val="0"/>
                        </a:spcAft>
                        <a:buNone/>
                      </a:pPr>
                      <a:r>
                        <a:rPr lang="pt-BR" sz="1600" u="none" strike="noStrike" cap="none" dirty="0"/>
                        <a:t>2023.3 e 2023.4</a:t>
                      </a:r>
                      <a:endParaRPr sz="1600" u="none" strike="noStrike" cap="none" dirty="0">
                        <a:latin typeface="Calibri"/>
                        <a:ea typeface="Calibri"/>
                        <a:cs typeface="Calibri"/>
                        <a:sym typeface="Calibri"/>
                      </a:endParaRPr>
                    </a:p>
                  </a:txBody>
                  <a:tcPr marL="0" marR="0" marT="0" marB="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marL="0" marR="0" lvl="0" indent="0" algn="l" rtl="0">
                        <a:lnSpc>
                          <a:spcPct val="107000"/>
                        </a:lnSpc>
                        <a:spcBef>
                          <a:spcPts val="0"/>
                        </a:spcBef>
                        <a:spcAft>
                          <a:spcPts val="0"/>
                        </a:spcAft>
                        <a:buNone/>
                      </a:pPr>
                      <a:r>
                        <a:rPr lang="pt-BR" sz="1050" u="none" strike="noStrike" cap="none"/>
                        <a:t> </a:t>
                      </a:r>
                      <a:endParaRPr sz="1000" u="none" strike="noStrike" cap="none">
                        <a:latin typeface="Calibri"/>
                        <a:ea typeface="Calibri"/>
                        <a:cs typeface="Calibri"/>
                        <a:sym typeface="Calibri"/>
                      </a:endParaRPr>
                    </a:p>
                  </a:txBody>
                  <a:tcPr marL="0" marR="0" marT="0" marB="0" anchor="b">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cell3D prstMaterial="dkEdge">
                      <a:bevel prst="coolSlant"/>
                      <a:lightRig rig="flood" dir="t"/>
                    </a:cell3D>
                  </a:tcPr>
                </a:tc>
                <a:extLst>
                  <a:ext uri="{0D108BD9-81ED-4DB2-BD59-A6C34878D82A}">
                    <a16:rowId xmlns:a16="http://schemas.microsoft.com/office/drawing/2014/main" val="10001"/>
                  </a:ext>
                </a:extLst>
              </a:tr>
              <a:tr h="262875">
                <a:tc vMerge="1">
                  <a:txBody>
                    <a:bodyPr/>
                    <a:lstStyle/>
                    <a:p>
                      <a:endParaRPr lang="pt-BR"/>
                    </a:p>
                  </a:txBody>
                  <a:tcPr/>
                </a:tc>
                <a:tc vMerge="1">
                  <a:txBody>
                    <a:bodyPr/>
                    <a:lstStyle/>
                    <a:p>
                      <a:endParaRPr lang="pt-BR"/>
                    </a:p>
                  </a:txBody>
                  <a:tcPr/>
                </a:tc>
                <a:tc>
                  <a:txBody>
                    <a:bodyPr/>
                    <a:lstStyle/>
                    <a:p>
                      <a:pPr marL="0" marR="0" lvl="0" indent="0" algn="l" rtl="0">
                        <a:lnSpc>
                          <a:spcPct val="107000"/>
                        </a:lnSpc>
                        <a:spcBef>
                          <a:spcPts val="0"/>
                        </a:spcBef>
                        <a:spcAft>
                          <a:spcPts val="0"/>
                        </a:spcAft>
                        <a:buNone/>
                      </a:pPr>
                      <a:r>
                        <a:rPr lang="pt-BR" sz="1200" u="none" strike="noStrike" cap="none"/>
                        <a:t> </a:t>
                      </a:r>
                      <a:endParaRPr sz="1000" u="none" strike="noStrike" cap="none">
                        <a:latin typeface="Calibri"/>
                        <a:ea typeface="Calibri"/>
                        <a:cs typeface="Calibri"/>
                        <a:sym typeface="Calibri"/>
                      </a:endParaRPr>
                    </a:p>
                  </a:txBody>
                  <a:tcPr marL="0" marR="0" marT="0" marB="0" anchor="b">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cell3D prstMaterial="dkEdge">
                      <a:bevel prst="coolSlant"/>
                      <a:lightRig rig="flood" dir="t"/>
                    </a:cell3D>
                  </a:tcPr>
                </a:tc>
                <a:extLst>
                  <a:ext uri="{0D108BD9-81ED-4DB2-BD59-A6C34878D82A}">
                    <a16:rowId xmlns:a16="http://schemas.microsoft.com/office/drawing/2014/main" val="10002"/>
                  </a:ext>
                </a:extLst>
              </a:tr>
              <a:tr h="1137875">
                <a:tc>
                  <a:txBody>
                    <a:bodyPr/>
                    <a:lstStyle/>
                    <a:p>
                      <a:pPr marL="0" marR="0" lvl="0" indent="0" algn="ctr" rtl="0">
                        <a:lnSpc>
                          <a:spcPct val="77500"/>
                        </a:lnSpc>
                        <a:spcBef>
                          <a:spcPts val="0"/>
                        </a:spcBef>
                        <a:spcAft>
                          <a:spcPts val="0"/>
                        </a:spcAft>
                        <a:buNone/>
                      </a:pPr>
                      <a:r>
                        <a:rPr lang="pt-BR" sz="1600" u="none" strike="noStrike" cap="none" dirty="0"/>
                        <a:t>Atividades de ensino (PÓS-</a:t>
                      </a:r>
                      <a:endParaRPr dirty="0"/>
                    </a:p>
                    <a:p>
                      <a:pPr marL="0" marR="0" lvl="0" indent="0" algn="ctr" rtl="0">
                        <a:lnSpc>
                          <a:spcPct val="107000"/>
                        </a:lnSpc>
                        <a:spcBef>
                          <a:spcPts val="0"/>
                        </a:spcBef>
                        <a:spcAft>
                          <a:spcPts val="0"/>
                        </a:spcAft>
                        <a:buNone/>
                      </a:pPr>
                      <a:r>
                        <a:rPr lang="pt-BR" sz="1600" u="none" strike="noStrike" cap="none" dirty="0"/>
                        <a:t>GRADUAÇÃO) ofertadas no</a:t>
                      </a:r>
                      <a:endParaRPr dirty="0"/>
                    </a:p>
                    <a:p>
                      <a:pPr marL="0" marR="0" lvl="0" indent="0" algn="ctr" rtl="0">
                        <a:lnSpc>
                          <a:spcPct val="107000"/>
                        </a:lnSpc>
                        <a:spcBef>
                          <a:spcPts val="0"/>
                        </a:spcBef>
                        <a:spcAft>
                          <a:spcPts val="0"/>
                        </a:spcAft>
                        <a:buNone/>
                      </a:pPr>
                      <a:r>
                        <a:rPr lang="pt-BR" sz="1600" u="none" strike="noStrike" cap="none" dirty="0"/>
                        <a:t>2023.1 (que corresponde ao 1°</a:t>
                      </a:r>
                      <a:endParaRPr dirty="0"/>
                    </a:p>
                    <a:p>
                      <a:pPr marL="0" marR="0" lvl="0" indent="0" algn="ctr" rtl="0">
                        <a:lnSpc>
                          <a:spcPct val="107000"/>
                        </a:lnSpc>
                        <a:spcBef>
                          <a:spcPts val="0"/>
                        </a:spcBef>
                        <a:spcAft>
                          <a:spcPts val="0"/>
                        </a:spcAft>
                        <a:buNone/>
                      </a:pPr>
                      <a:r>
                        <a:rPr lang="pt-BR" sz="1600" u="none" strike="noStrike" cap="none" dirty="0"/>
                        <a:t>semestre da pós-graduação)</a:t>
                      </a:r>
                      <a:endParaRPr sz="1600" u="none" strike="noStrike" cap="none" dirty="0">
                        <a:latin typeface="Calibri"/>
                        <a:ea typeface="Calibri"/>
                        <a:cs typeface="Calibri"/>
                        <a:sym typeface="Calibri"/>
                      </a:endParaRPr>
                    </a:p>
                  </a:txBody>
                  <a:tcPr marL="0" marR="0" marT="0" marB="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marL="0" marR="0" lvl="0" indent="0" algn="ctr" rtl="0">
                        <a:lnSpc>
                          <a:spcPct val="77500"/>
                        </a:lnSpc>
                        <a:spcBef>
                          <a:spcPts val="0"/>
                        </a:spcBef>
                        <a:spcAft>
                          <a:spcPts val="0"/>
                        </a:spcAft>
                        <a:buNone/>
                      </a:pPr>
                      <a:r>
                        <a:rPr lang="pt-BR" sz="1600" u="none" strike="noStrike" cap="none" dirty="0"/>
                        <a:t>Atividades de ensino (PÓS-</a:t>
                      </a:r>
                      <a:endParaRPr dirty="0"/>
                    </a:p>
                    <a:p>
                      <a:pPr marL="0" marR="0" lvl="0" indent="0" algn="ctr" rtl="0">
                        <a:lnSpc>
                          <a:spcPct val="107000"/>
                        </a:lnSpc>
                        <a:spcBef>
                          <a:spcPts val="0"/>
                        </a:spcBef>
                        <a:spcAft>
                          <a:spcPts val="0"/>
                        </a:spcAft>
                        <a:buNone/>
                      </a:pPr>
                      <a:r>
                        <a:rPr lang="pt-BR" sz="1600" u="none" strike="noStrike" cap="none" dirty="0"/>
                        <a:t>GRADUAÇÃO) ofertadas no 2023.2 (que corresponde ao 2° semestre da pós- graduação)</a:t>
                      </a:r>
                      <a:endParaRPr sz="1600" u="none" strike="noStrike" cap="none" dirty="0">
                        <a:latin typeface="Calibri"/>
                        <a:ea typeface="Calibri"/>
                        <a:cs typeface="Calibri"/>
                        <a:sym typeface="Calibri"/>
                      </a:endParaRPr>
                    </a:p>
                  </a:txBody>
                  <a:tcPr marL="0" marR="0" marT="0" marB="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marL="0" marR="0" lvl="0" indent="0" algn="l" rtl="0">
                        <a:lnSpc>
                          <a:spcPct val="107000"/>
                        </a:lnSpc>
                        <a:spcBef>
                          <a:spcPts val="0"/>
                        </a:spcBef>
                        <a:spcAft>
                          <a:spcPts val="0"/>
                        </a:spcAft>
                        <a:buNone/>
                      </a:pPr>
                      <a:r>
                        <a:rPr lang="pt-BR" sz="1050" u="none" strike="noStrike" cap="none"/>
                        <a:t> </a:t>
                      </a:r>
                      <a:endParaRPr sz="1000" u="none" strike="noStrike" cap="none">
                        <a:latin typeface="Calibri"/>
                        <a:ea typeface="Calibri"/>
                        <a:cs typeface="Calibri"/>
                        <a:sym typeface="Calibri"/>
                      </a:endParaRPr>
                    </a:p>
                  </a:txBody>
                  <a:tcPr marL="0" marR="0" marT="0" marB="0" anchor="b">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cell3D prstMaterial="dkEdge">
                      <a:bevel prst="coolSlant"/>
                      <a:lightRig rig="flood" dir="t"/>
                    </a:cell3D>
                  </a:tcPr>
                </a:tc>
                <a:extLst>
                  <a:ext uri="{0D108BD9-81ED-4DB2-BD59-A6C34878D82A}">
                    <a16:rowId xmlns:a16="http://schemas.microsoft.com/office/drawing/2014/main" val="10003"/>
                  </a:ext>
                </a:extLst>
              </a:tr>
              <a:tr h="1050550">
                <a:tc>
                  <a:txBody>
                    <a:bodyPr/>
                    <a:lstStyle/>
                    <a:p>
                      <a:pPr marL="0" marR="0" lvl="0" indent="0" algn="ctr" rtl="0">
                        <a:lnSpc>
                          <a:spcPct val="77500"/>
                        </a:lnSpc>
                        <a:spcBef>
                          <a:spcPts val="0"/>
                        </a:spcBef>
                        <a:spcAft>
                          <a:spcPts val="0"/>
                        </a:spcAft>
                        <a:buNone/>
                      </a:pPr>
                      <a:r>
                        <a:rPr lang="pt-BR" sz="1600" u="none" strike="noStrike" cap="none" dirty="0"/>
                        <a:t>Projetos de ensino/pesquisa/extensão</a:t>
                      </a:r>
                      <a:endParaRPr dirty="0"/>
                    </a:p>
                    <a:p>
                      <a:pPr marL="0" marR="0" lvl="0" indent="0" algn="ctr" rtl="0">
                        <a:lnSpc>
                          <a:spcPct val="107000"/>
                        </a:lnSpc>
                        <a:spcBef>
                          <a:spcPts val="0"/>
                        </a:spcBef>
                        <a:spcAft>
                          <a:spcPts val="0"/>
                        </a:spcAft>
                        <a:buNone/>
                      </a:pPr>
                      <a:r>
                        <a:rPr lang="pt-BR" sz="1600" u="none" strike="noStrike" cap="none" dirty="0"/>
                        <a:t>desenvolvidos de janeiro a junho</a:t>
                      </a:r>
                      <a:endParaRPr dirty="0"/>
                    </a:p>
                    <a:p>
                      <a:pPr marL="0" marR="0" lvl="0" indent="0" algn="ctr" rtl="0">
                        <a:lnSpc>
                          <a:spcPct val="107000"/>
                        </a:lnSpc>
                        <a:spcBef>
                          <a:spcPts val="0"/>
                        </a:spcBef>
                        <a:spcAft>
                          <a:spcPts val="0"/>
                        </a:spcAft>
                        <a:buNone/>
                      </a:pPr>
                      <a:r>
                        <a:rPr lang="pt-BR" sz="1600" u="none" strike="noStrike" cap="none" dirty="0"/>
                        <a:t>de 2023</a:t>
                      </a:r>
                      <a:endParaRPr sz="1600" u="none" strike="noStrike" cap="none" dirty="0">
                        <a:latin typeface="Calibri"/>
                        <a:ea typeface="Calibri"/>
                        <a:cs typeface="Calibri"/>
                        <a:sym typeface="Calibri"/>
                      </a:endParaRPr>
                    </a:p>
                  </a:txBody>
                  <a:tcPr marL="0" marR="0" marT="0" marB="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marL="0" marR="0" lvl="0" indent="0" algn="ctr" rtl="0">
                        <a:lnSpc>
                          <a:spcPct val="77500"/>
                        </a:lnSpc>
                        <a:spcBef>
                          <a:spcPts val="0"/>
                        </a:spcBef>
                        <a:spcAft>
                          <a:spcPts val="0"/>
                        </a:spcAft>
                        <a:buNone/>
                      </a:pPr>
                      <a:r>
                        <a:rPr lang="pt-BR" sz="1600" u="none" strike="noStrike" cap="none" dirty="0"/>
                        <a:t>Projetos de</a:t>
                      </a:r>
                      <a:endParaRPr dirty="0"/>
                    </a:p>
                    <a:p>
                      <a:pPr marL="0" marR="0" lvl="0" indent="0" algn="ctr" rtl="0">
                        <a:lnSpc>
                          <a:spcPct val="107000"/>
                        </a:lnSpc>
                        <a:spcBef>
                          <a:spcPts val="0"/>
                        </a:spcBef>
                        <a:spcAft>
                          <a:spcPts val="0"/>
                        </a:spcAft>
                        <a:buNone/>
                      </a:pPr>
                      <a:r>
                        <a:rPr lang="pt-BR" sz="1600" u="none" strike="noStrike" cap="none" dirty="0"/>
                        <a:t>ensino/pesquisa/extensão</a:t>
                      </a:r>
                      <a:endParaRPr dirty="0"/>
                    </a:p>
                    <a:p>
                      <a:pPr marL="0" marR="0" lvl="0" indent="0" algn="ctr" rtl="0">
                        <a:lnSpc>
                          <a:spcPct val="107000"/>
                        </a:lnSpc>
                        <a:spcBef>
                          <a:spcPts val="0"/>
                        </a:spcBef>
                        <a:spcAft>
                          <a:spcPts val="0"/>
                        </a:spcAft>
                        <a:buNone/>
                      </a:pPr>
                      <a:r>
                        <a:rPr lang="pt-BR" sz="1600" u="none" strike="noStrike" cap="none" dirty="0"/>
                        <a:t>desenvolvidos de julho a</a:t>
                      </a:r>
                      <a:endParaRPr dirty="0"/>
                    </a:p>
                    <a:p>
                      <a:pPr marL="0" marR="0" lvl="0" indent="0" algn="ctr" rtl="0">
                        <a:lnSpc>
                          <a:spcPct val="107000"/>
                        </a:lnSpc>
                        <a:spcBef>
                          <a:spcPts val="0"/>
                        </a:spcBef>
                        <a:spcAft>
                          <a:spcPts val="0"/>
                        </a:spcAft>
                        <a:buNone/>
                      </a:pPr>
                      <a:r>
                        <a:rPr lang="pt-BR" sz="1600" u="none" strike="noStrike" cap="none" dirty="0"/>
                        <a:t>dezembro de 2023</a:t>
                      </a:r>
                      <a:endParaRPr sz="1600" u="none" strike="noStrike" cap="none" dirty="0">
                        <a:latin typeface="Calibri"/>
                        <a:ea typeface="Calibri"/>
                        <a:cs typeface="Calibri"/>
                        <a:sym typeface="Calibri"/>
                      </a:endParaRPr>
                    </a:p>
                  </a:txBody>
                  <a:tcPr marL="0" marR="0" marT="0" marB="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marL="0" marR="0" lvl="0" indent="0" algn="l" rtl="0">
                        <a:lnSpc>
                          <a:spcPct val="107000"/>
                        </a:lnSpc>
                        <a:spcBef>
                          <a:spcPts val="0"/>
                        </a:spcBef>
                        <a:spcAft>
                          <a:spcPts val="0"/>
                        </a:spcAft>
                        <a:buNone/>
                      </a:pPr>
                      <a:r>
                        <a:rPr lang="pt-BR" sz="1050" u="none" strike="noStrike" cap="none"/>
                        <a:t> </a:t>
                      </a:r>
                      <a:endParaRPr sz="1000" u="none" strike="noStrike" cap="none">
                        <a:latin typeface="Calibri"/>
                        <a:ea typeface="Calibri"/>
                        <a:cs typeface="Calibri"/>
                        <a:sym typeface="Calibri"/>
                      </a:endParaRPr>
                    </a:p>
                  </a:txBody>
                  <a:tcPr marL="0" marR="0" marT="0" marB="0" anchor="b">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cell3D prstMaterial="dkEdge">
                      <a:bevel prst="coolSlant"/>
                      <a:lightRig rig="flood" dir="t"/>
                    </a:cell3D>
                  </a:tcPr>
                </a:tc>
                <a:extLst>
                  <a:ext uri="{0D108BD9-81ED-4DB2-BD59-A6C34878D82A}">
                    <a16:rowId xmlns:a16="http://schemas.microsoft.com/office/drawing/2014/main" val="10004"/>
                  </a:ext>
                </a:extLst>
              </a:tr>
              <a:tr h="958450">
                <a:tc>
                  <a:txBody>
                    <a:bodyPr/>
                    <a:lstStyle/>
                    <a:p>
                      <a:pPr marL="0" marR="0" lvl="0" indent="0" algn="ctr" rtl="0">
                        <a:lnSpc>
                          <a:spcPct val="77500"/>
                        </a:lnSpc>
                        <a:spcBef>
                          <a:spcPts val="0"/>
                        </a:spcBef>
                        <a:spcAft>
                          <a:spcPts val="0"/>
                        </a:spcAft>
                        <a:buNone/>
                      </a:pPr>
                      <a:r>
                        <a:rPr lang="pt-BR" sz="1600" u="none" strike="noStrike" cap="none" dirty="0"/>
                        <a:t>Atividades administrativas</a:t>
                      </a:r>
                      <a:endParaRPr dirty="0"/>
                    </a:p>
                    <a:p>
                      <a:pPr marL="0" marR="0" lvl="0" indent="0" algn="ctr" rtl="0">
                        <a:lnSpc>
                          <a:spcPct val="107000"/>
                        </a:lnSpc>
                        <a:spcBef>
                          <a:spcPts val="0"/>
                        </a:spcBef>
                        <a:spcAft>
                          <a:spcPts val="0"/>
                        </a:spcAft>
                        <a:buNone/>
                      </a:pPr>
                      <a:r>
                        <a:rPr lang="pt-BR" sz="1600" u="none" strike="noStrike" cap="none" dirty="0"/>
                        <a:t>desenvolvidas de janeiro a junho</a:t>
                      </a:r>
                      <a:endParaRPr dirty="0"/>
                    </a:p>
                    <a:p>
                      <a:pPr marL="0" marR="0" lvl="0" indent="0" algn="ctr" rtl="0">
                        <a:lnSpc>
                          <a:spcPct val="107000"/>
                        </a:lnSpc>
                        <a:spcBef>
                          <a:spcPts val="0"/>
                        </a:spcBef>
                        <a:spcAft>
                          <a:spcPts val="0"/>
                        </a:spcAft>
                        <a:buNone/>
                      </a:pPr>
                      <a:r>
                        <a:rPr lang="pt-BR" sz="1600" u="none" strike="noStrike" cap="none" dirty="0"/>
                        <a:t>de 2023</a:t>
                      </a:r>
                      <a:endParaRPr sz="1600" u="none" strike="noStrike" cap="none" dirty="0">
                        <a:latin typeface="Calibri"/>
                        <a:ea typeface="Calibri"/>
                        <a:cs typeface="Calibri"/>
                        <a:sym typeface="Calibri"/>
                      </a:endParaRPr>
                    </a:p>
                  </a:txBody>
                  <a:tcPr marL="0" marR="0" marT="0" marB="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marL="0" marR="0" lvl="0" indent="0" algn="ctr" rtl="0">
                        <a:lnSpc>
                          <a:spcPct val="77500"/>
                        </a:lnSpc>
                        <a:spcBef>
                          <a:spcPts val="0"/>
                        </a:spcBef>
                        <a:spcAft>
                          <a:spcPts val="0"/>
                        </a:spcAft>
                        <a:buNone/>
                      </a:pPr>
                      <a:r>
                        <a:rPr lang="pt-BR" sz="1600" u="none" strike="noStrike" cap="none" dirty="0"/>
                        <a:t>Atividades administrativas</a:t>
                      </a:r>
                      <a:endParaRPr dirty="0"/>
                    </a:p>
                    <a:p>
                      <a:pPr marL="0" marR="0" lvl="0" indent="0" algn="ctr" rtl="0">
                        <a:lnSpc>
                          <a:spcPct val="107000"/>
                        </a:lnSpc>
                        <a:spcBef>
                          <a:spcPts val="0"/>
                        </a:spcBef>
                        <a:spcAft>
                          <a:spcPts val="0"/>
                        </a:spcAft>
                        <a:buNone/>
                      </a:pPr>
                      <a:r>
                        <a:rPr lang="pt-BR" sz="1600" u="none" strike="noStrike" cap="none" dirty="0"/>
                        <a:t>desenvolvidas de julho a</a:t>
                      </a:r>
                      <a:endParaRPr dirty="0"/>
                    </a:p>
                    <a:p>
                      <a:pPr marL="0" marR="0" lvl="0" indent="0" algn="ctr" rtl="0">
                        <a:lnSpc>
                          <a:spcPct val="107000"/>
                        </a:lnSpc>
                        <a:spcBef>
                          <a:spcPts val="0"/>
                        </a:spcBef>
                        <a:spcAft>
                          <a:spcPts val="0"/>
                        </a:spcAft>
                        <a:buNone/>
                      </a:pPr>
                      <a:r>
                        <a:rPr lang="pt-BR" sz="1600" u="none" strike="noStrike" cap="none" dirty="0"/>
                        <a:t>dezembro de 2023</a:t>
                      </a:r>
                      <a:endParaRPr sz="1600" u="none" strike="noStrike" cap="none" dirty="0">
                        <a:latin typeface="Calibri"/>
                        <a:ea typeface="Calibri"/>
                        <a:cs typeface="Calibri"/>
                        <a:sym typeface="Calibri"/>
                      </a:endParaRPr>
                    </a:p>
                  </a:txBody>
                  <a:tcPr marL="0" marR="0" marT="0" marB="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marL="0" marR="0" lvl="0" indent="0" algn="l" rtl="0">
                        <a:lnSpc>
                          <a:spcPct val="107000"/>
                        </a:lnSpc>
                        <a:spcBef>
                          <a:spcPts val="0"/>
                        </a:spcBef>
                        <a:spcAft>
                          <a:spcPts val="0"/>
                        </a:spcAft>
                        <a:buNone/>
                      </a:pPr>
                      <a:r>
                        <a:rPr lang="pt-BR" sz="1050" u="none" strike="noStrike" cap="none"/>
                        <a:t> </a:t>
                      </a:r>
                      <a:endParaRPr sz="1000" u="none" strike="noStrike" cap="none">
                        <a:latin typeface="Calibri"/>
                        <a:ea typeface="Calibri"/>
                        <a:cs typeface="Calibri"/>
                        <a:sym typeface="Calibri"/>
                      </a:endParaRPr>
                    </a:p>
                  </a:txBody>
                  <a:tcPr marL="0" marR="0" marT="0" marB="0" anchor="b">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cell3D prstMaterial="dkEdge">
                      <a:bevel prst="coolSlant"/>
                      <a:lightRig rig="flood" dir="t"/>
                    </a:cell3D>
                  </a:tcPr>
                </a:tc>
                <a:extLst>
                  <a:ext uri="{0D108BD9-81ED-4DB2-BD59-A6C34878D82A}">
                    <a16:rowId xmlns:a16="http://schemas.microsoft.com/office/drawing/2014/main" val="10005"/>
                  </a:ext>
                </a:extLst>
              </a:tr>
              <a:tr h="214025">
                <a:tc rowSpan="2">
                  <a:txBody>
                    <a:bodyPr/>
                    <a:lstStyle/>
                    <a:p>
                      <a:pPr marL="0" marR="0" lvl="0" indent="0" algn="ctr" rtl="0">
                        <a:lnSpc>
                          <a:spcPct val="77500"/>
                        </a:lnSpc>
                        <a:spcBef>
                          <a:spcPts val="0"/>
                        </a:spcBef>
                        <a:spcAft>
                          <a:spcPts val="0"/>
                        </a:spcAft>
                        <a:buNone/>
                      </a:pPr>
                      <a:endParaRPr sz="1600" u="none" strike="noStrike" cap="none" dirty="0"/>
                    </a:p>
                    <a:p>
                      <a:pPr marL="0" marR="0" lvl="0" indent="0" algn="ctr" rtl="0">
                        <a:lnSpc>
                          <a:spcPct val="77500"/>
                        </a:lnSpc>
                        <a:spcBef>
                          <a:spcPts val="0"/>
                        </a:spcBef>
                        <a:spcAft>
                          <a:spcPts val="0"/>
                        </a:spcAft>
                        <a:buNone/>
                      </a:pPr>
                      <a:r>
                        <a:rPr lang="pt-BR" sz="1600" u="none" strike="noStrike" cap="none" dirty="0"/>
                        <a:t>Afastamentos de janeiro a junho</a:t>
                      </a:r>
                      <a:endParaRPr dirty="0"/>
                    </a:p>
                    <a:p>
                      <a:pPr marL="0" marR="0" lvl="0" indent="0" algn="ctr" rtl="0">
                        <a:lnSpc>
                          <a:spcPct val="107000"/>
                        </a:lnSpc>
                        <a:spcBef>
                          <a:spcPts val="0"/>
                        </a:spcBef>
                        <a:spcAft>
                          <a:spcPts val="0"/>
                        </a:spcAft>
                        <a:buNone/>
                      </a:pPr>
                      <a:r>
                        <a:rPr lang="pt-BR" sz="1600" u="none" strike="noStrike" cap="none" dirty="0"/>
                        <a:t>de 2023</a:t>
                      </a:r>
                      <a:endParaRPr sz="1600" u="none" strike="noStrike" cap="none" dirty="0">
                        <a:latin typeface="Calibri"/>
                        <a:ea typeface="Calibri"/>
                        <a:cs typeface="Calibri"/>
                        <a:sym typeface="Calibri"/>
                      </a:endParaRPr>
                    </a:p>
                  </a:txBody>
                  <a:tcPr marL="0" marR="0" marT="0" marB="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rowSpan="2">
                  <a:txBody>
                    <a:bodyPr/>
                    <a:lstStyle/>
                    <a:p>
                      <a:pPr marL="0" marR="0" lvl="0" indent="0" algn="ctr" rtl="0">
                        <a:lnSpc>
                          <a:spcPct val="77500"/>
                        </a:lnSpc>
                        <a:spcBef>
                          <a:spcPts val="0"/>
                        </a:spcBef>
                        <a:spcAft>
                          <a:spcPts val="0"/>
                        </a:spcAft>
                        <a:buNone/>
                      </a:pPr>
                      <a:endParaRPr sz="1600" u="none" strike="noStrike" cap="none" dirty="0"/>
                    </a:p>
                    <a:p>
                      <a:pPr marL="0" marR="0" lvl="0" indent="0" algn="ctr" rtl="0">
                        <a:lnSpc>
                          <a:spcPct val="77500"/>
                        </a:lnSpc>
                        <a:spcBef>
                          <a:spcPts val="0"/>
                        </a:spcBef>
                        <a:spcAft>
                          <a:spcPts val="0"/>
                        </a:spcAft>
                        <a:buNone/>
                      </a:pPr>
                      <a:r>
                        <a:rPr lang="pt-BR" sz="1600" u="none" strike="noStrike" cap="none" dirty="0"/>
                        <a:t>Afastamentos de julho a</a:t>
                      </a:r>
                      <a:endParaRPr dirty="0"/>
                    </a:p>
                    <a:p>
                      <a:pPr marL="0" marR="0" lvl="0" indent="0" algn="ctr" rtl="0">
                        <a:lnSpc>
                          <a:spcPct val="107000"/>
                        </a:lnSpc>
                        <a:spcBef>
                          <a:spcPts val="0"/>
                        </a:spcBef>
                        <a:spcAft>
                          <a:spcPts val="0"/>
                        </a:spcAft>
                        <a:buNone/>
                      </a:pPr>
                      <a:r>
                        <a:rPr lang="pt-BR" sz="1600" u="none" strike="noStrike" cap="none" dirty="0"/>
                        <a:t>dezembro de 2023</a:t>
                      </a:r>
                      <a:endParaRPr sz="1600" u="none" strike="noStrike" cap="none" dirty="0">
                        <a:latin typeface="Calibri"/>
                        <a:ea typeface="Calibri"/>
                        <a:cs typeface="Calibri"/>
                        <a:sym typeface="Calibri"/>
                      </a:endParaRPr>
                    </a:p>
                  </a:txBody>
                  <a:tcPr marL="0" marR="0" marT="0" marB="0" anchor="ctr">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cell3D prstMaterial="dkEdge">
                      <a:bevel prst="coolSlant"/>
                      <a:lightRig rig="flood" dir="t"/>
                    </a:cell3D>
                    <a:solidFill>
                      <a:schemeClr val="bg1">
                        <a:lumMod val="85000"/>
                      </a:schemeClr>
                    </a:solidFill>
                  </a:tcPr>
                </a:tc>
                <a:tc>
                  <a:txBody>
                    <a:bodyPr/>
                    <a:lstStyle/>
                    <a:p>
                      <a:pPr marL="0" marR="0" lvl="0" indent="0" algn="l" rtl="0">
                        <a:lnSpc>
                          <a:spcPct val="107000"/>
                        </a:lnSpc>
                        <a:spcBef>
                          <a:spcPts val="0"/>
                        </a:spcBef>
                        <a:spcAft>
                          <a:spcPts val="0"/>
                        </a:spcAft>
                        <a:buNone/>
                      </a:pPr>
                      <a:r>
                        <a:rPr lang="pt-BR" sz="1050" u="none" strike="noStrike" cap="none"/>
                        <a:t> </a:t>
                      </a:r>
                      <a:endParaRPr sz="1000" u="none" strike="noStrike" cap="none">
                        <a:latin typeface="Calibri"/>
                        <a:ea typeface="Calibri"/>
                        <a:cs typeface="Calibri"/>
                        <a:sym typeface="Calibri"/>
                      </a:endParaRPr>
                    </a:p>
                  </a:txBody>
                  <a:tcPr marL="0" marR="0" marT="0" marB="0" anchor="b">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cell3D prstMaterial="dkEdge">
                      <a:bevel prst="coolSlant"/>
                      <a:lightRig rig="flood" dir="t"/>
                    </a:cell3D>
                  </a:tcPr>
                </a:tc>
                <a:extLst>
                  <a:ext uri="{0D108BD9-81ED-4DB2-BD59-A6C34878D82A}">
                    <a16:rowId xmlns:a16="http://schemas.microsoft.com/office/drawing/2014/main" val="10006"/>
                  </a:ext>
                </a:extLst>
              </a:tr>
              <a:tr h="335750">
                <a:tc vMerge="1">
                  <a:txBody>
                    <a:bodyPr/>
                    <a:lstStyle/>
                    <a:p>
                      <a:endParaRPr lang="pt-BR"/>
                    </a:p>
                  </a:txBody>
                  <a:tcPr/>
                </a:tc>
                <a:tc vMerge="1">
                  <a:txBody>
                    <a:bodyPr/>
                    <a:lstStyle/>
                    <a:p>
                      <a:endParaRPr lang="pt-BR"/>
                    </a:p>
                  </a:txBody>
                  <a:tcPr/>
                </a:tc>
                <a:tc>
                  <a:txBody>
                    <a:bodyPr/>
                    <a:lstStyle/>
                    <a:p>
                      <a:pPr marL="0" marR="0" lvl="0" indent="0" algn="l" rtl="0">
                        <a:lnSpc>
                          <a:spcPct val="107000"/>
                        </a:lnSpc>
                        <a:spcBef>
                          <a:spcPts val="0"/>
                        </a:spcBef>
                        <a:spcAft>
                          <a:spcPts val="0"/>
                        </a:spcAft>
                        <a:buNone/>
                      </a:pPr>
                      <a:r>
                        <a:rPr lang="pt-BR" sz="1200" u="none" strike="noStrike" cap="none" dirty="0"/>
                        <a:t> </a:t>
                      </a:r>
                      <a:endParaRPr sz="1000" u="none" strike="noStrike" cap="none" dirty="0">
                        <a:latin typeface="Calibri"/>
                        <a:ea typeface="Calibri"/>
                        <a:cs typeface="Calibri"/>
                        <a:sym typeface="Calibri"/>
                      </a:endParaRPr>
                    </a:p>
                  </a:txBody>
                  <a:tcPr marL="0" marR="0" marT="0" marB="0" anchor="b">
                    <a:lnL w="12700" cap="flat" cmpd="sng">
                      <a:noFill/>
                      <a:prstDash val="solid"/>
                      <a:round/>
                      <a:headEnd type="none" w="sm" len="sm"/>
                      <a:tailEnd type="none" w="sm" len="sm"/>
                    </a:lnL>
                    <a:lnR w="12700" cap="flat" cmpd="sng">
                      <a:noFill/>
                      <a:prstDash val="solid"/>
                      <a:round/>
                      <a:headEnd type="none" w="sm" len="sm"/>
                      <a:tailEnd type="none" w="sm" len="sm"/>
                    </a:lnR>
                    <a:lnT w="12700" cap="flat" cmpd="sng">
                      <a:noFill/>
                      <a:prstDash val="solid"/>
                      <a:round/>
                      <a:headEnd type="none" w="sm" len="sm"/>
                      <a:tailEnd type="none" w="sm" len="sm"/>
                    </a:lnT>
                    <a:lnB w="12700" cap="flat" cmpd="sng">
                      <a:noFill/>
                      <a:prstDash val="solid"/>
                      <a:round/>
                      <a:headEnd type="none" w="sm" len="sm"/>
                      <a:tailEnd type="none" w="sm" len="sm"/>
                    </a:lnB>
                    <a:lnTlToBr w="12700" cmpd="sng">
                      <a:noFill/>
                      <a:prstDash val="solid"/>
                    </a:lnTlToBr>
                    <a:lnBlToTr w="12700" cmpd="sng">
                      <a:noFill/>
                      <a:prstDash val="solid"/>
                    </a:lnBlToTr>
                    <a:cell3D prstMaterial="dkEdge">
                      <a:bevel prst="coolSlant"/>
                      <a:lightRig rig="flood" dir="t"/>
                    </a:cell3D>
                  </a:tcPr>
                </a:tc>
                <a:extLst>
                  <a:ext uri="{0D108BD9-81ED-4DB2-BD59-A6C34878D82A}">
                    <a16:rowId xmlns:a16="http://schemas.microsoft.com/office/drawing/2014/main" val="10007"/>
                  </a:ext>
                </a:extLst>
              </a:tr>
            </a:tbl>
          </a:graphicData>
        </a:graphic>
      </p:graphicFrame>
      <p:sp>
        <p:nvSpPr>
          <p:cNvPr id="243" name="Google Shape;243;p16"/>
          <p:cNvSpPr txBox="1"/>
          <p:nvPr/>
        </p:nvSpPr>
        <p:spPr>
          <a:xfrm>
            <a:off x="9502459" y="1472455"/>
            <a:ext cx="2464200" cy="4524275"/>
          </a:xfrm>
          <a:prstGeom prst="rect">
            <a:avLst/>
          </a:prstGeom>
          <a:solidFill>
            <a:schemeClr val="bg1">
              <a:lumMod val="85000"/>
            </a:schemeClr>
          </a:solidFill>
          <a:ln>
            <a:solidFill>
              <a:schemeClr val="tx1">
                <a:lumMod val="50000"/>
                <a:lumOff val="50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spcFirstLastPara="1" wrap="square" lIns="91425" tIns="45700" rIns="91425" bIns="45700" anchor="t" anchorCtr="0">
            <a:spAutoFit/>
          </a:bodyPr>
          <a:lstStyle/>
          <a:p>
            <a:pPr marL="0" marR="0" lvl="0" indent="0" algn="just" rtl="0">
              <a:spcBef>
                <a:spcPts val="0"/>
              </a:spcBef>
              <a:spcAft>
                <a:spcPts val="0"/>
              </a:spcAft>
              <a:buNone/>
            </a:pPr>
            <a:r>
              <a:rPr lang="pt-BR" sz="1600" dirty="0">
                <a:solidFill>
                  <a:schemeClr val="dk1"/>
                </a:solidFill>
                <a:latin typeface="Calibri"/>
                <a:ea typeface="Calibri"/>
                <a:cs typeface="Calibri"/>
                <a:sym typeface="Calibri"/>
              </a:rPr>
              <a:t>O(A)s docentes que ministram disciplinas no período 2022.4 (graduação), tiveram a Carga Horária das disciplinas registradas no Plano do 2° semestre de 2022, mesmo aqueles que tenham ingressado apenas no início de 2023.</a:t>
            </a:r>
            <a:endParaRPr dirty="0"/>
          </a:p>
          <a:p>
            <a:pPr marL="0" marR="0" lvl="0" indent="0" algn="just" rtl="0">
              <a:spcBef>
                <a:spcPts val="0"/>
              </a:spcBef>
              <a:spcAft>
                <a:spcPts val="0"/>
              </a:spcAft>
              <a:buNone/>
            </a:pPr>
            <a:r>
              <a:rPr lang="pt-BR" sz="1600" dirty="0">
                <a:solidFill>
                  <a:schemeClr val="dk1"/>
                </a:solidFill>
                <a:latin typeface="Calibri"/>
                <a:ea typeface="Calibri"/>
                <a:cs typeface="Calibri"/>
                <a:sym typeface="Calibri"/>
              </a:rPr>
              <a:t>Já incluímos mensagem no PIT informando que isso poderia ocorrer devido a pandemia e o fato do período em questão ter ocorrido em sua maior parte no 1° semestre do ano civil de 2023.</a:t>
            </a:r>
            <a:endParaRPr dirty="0"/>
          </a:p>
        </p:txBody>
      </p:sp>
      <p:sp>
        <p:nvSpPr>
          <p:cNvPr id="2" name="CaixaDeTexto 1">
            <a:extLst>
              <a:ext uri="{FF2B5EF4-FFF2-40B4-BE49-F238E27FC236}">
                <a16:creationId xmlns:a16="http://schemas.microsoft.com/office/drawing/2014/main" id="{020EFC2E-4E03-406A-A32F-A271255B504E}"/>
              </a:ext>
            </a:extLst>
          </p:cNvPr>
          <p:cNvSpPr txBox="1"/>
          <p:nvPr/>
        </p:nvSpPr>
        <p:spPr>
          <a:xfrm>
            <a:off x="408373" y="6167238"/>
            <a:ext cx="7048869" cy="307777"/>
          </a:xfrm>
          <a:prstGeom prst="rect">
            <a:avLst/>
          </a:prstGeom>
          <a:noFill/>
          <a:ln>
            <a:noFill/>
          </a:ln>
        </p:spPr>
        <p:txBody>
          <a:bodyPr spcFirstLastPara="1" wrap="square" lIns="91425" tIns="45700" rIns="91425" bIns="45700" anchor="t" anchorCtr="0">
            <a:spAutoFit/>
          </a:bodyPr>
          <a:lstStyle>
            <a:defPPr>
              <a:defRPr lang="en-US"/>
            </a:defPPr>
            <a:lvl1pPr marR="0" lvl="0" indent="0" algn="ctr">
              <a:spcBef>
                <a:spcPts val="0"/>
              </a:spcBef>
              <a:spcAft>
                <a:spcPts val="0"/>
              </a:spcAft>
              <a:buNone/>
              <a:defRPr sz="1400" b="0" i="1" u="none" strike="noStrike" cap="none">
                <a:solidFill>
                  <a:schemeClr val="dk1"/>
                </a:solidFill>
                <a:latin typeface="Calibri"/>
                <a:ea typeface="Calibri"/>
                <a:cs typeface="Calibri"/>
              </a:defRPr>
            </a:lvl1pPr>
          </a:lstStyle>
          <a:p>
            <a:pPr algn="l"/>
            <a:r>
              <a:rPr lang="pt-BR" dirty="0"/>
              <a:t>Memorando 14/2023 – DPPED, de 20/03/2023.</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17"/>
          <p:cNvSpPr txBox="1">
            <a:spLocks noGrp="1"/>
          </p:cNvSpPr>
          <p:nvPr>
            <p:ph type="title"/>
          </p:nvPr>
        </p:nvSpPr>
        <p:spPr>
          <a:xfrm>
            <a:off x="0" y="156679"/>
            <a:ext cx="10515600" cy="46182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3200"/>
              <a:buFont typeface="Calibri"/>
              <a:buNone/>
            </a:pPr>
            <a:r>
              <a:rPr lang="pt-BR" sz="3200" b="1" dirty="0">
                <a:solidFill>
                  <a:schemeClr val="tx1"/>
                </a:solidFill>
              </a:rPr>
              <a:t>PERGUNTAS  FREQUENTES:</a:t>
            </a:r>
            <a:endParaRPr dirty="0">
              <a:solidFill>
                <a:schemeClr val="tx1"/>
              </a:solidFill>
            </a:endParaRPr>
          </a:p>
        </p:txBody>
      </p:sp>
      <p:sp>
        <p:nvSpPr>
          <p:cNvPr id="249" name="Google Shape;249;p17"/>
          <p:cNvSpPr txBox="1">
            <a:spLocks noGrp="1"/>
          </p:cNvSpPr>
          <p:nvPr>
            <p:ph idx="1"/>
          </p:nvPr>
        </p:nvSpPr>
        <p:spPr>
          <a:xfrm>
            <a:off x="420949" y="960227"/>
            <a:ext cx="9122546" cy="5741094"/>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chemeClr val="dk1"/>
              </a:buClr>
              <a:buSzPts val="2200"/>
              <a:buNone/>
            </a:pPr>
            <a:r>
              <a:rPr lang="pt-BR" sz="2200" b="1" dirty="0"/>
              <a:t>1) </a:t>
            </a:r>
            <a:r>
              <a:rPr lang="pt-BR" sz="2200" b="1" dirty="0">
                <a:solidFill>
                  <a:schemeClr val="tx1"/>
                </a:solidFill>
              </a:rPr>
              <a:t>Quem é o responsável pela distribuição e acompanhamento da Carga Horária docente?</a:t>
            </a:r>
            <a:endParaRPr sz="2200" dirty="0">
              <a:solidFill>
                <a:schemeClr val="tx1"/>
              </a:solidFill>
            </a:endParaRPr>
          </a:p>
          <a:p>
            <a:pPr marL="0" lvl="0" indent="0" algn="just" rtl="0">
              <a:lnSpc>
                <a:spcPct val="90000"/>
              </a:lnSpc>
              <a:spcBef>
                <a:spcPts val="1000"/>
              </a:spcBef>
              <a:spcAft>
                <a:spcPts val="0"/>
              </a:spcAft>
              <a:buClr>
                <a:schemeClr val="dk1"/>
              </a:buClr>
              <a:buSzPts val="2200"/>
              <a:buNone/>
            </a:pPr>
            <a:r>
              <a:rPr lang="pt-BR" sz="2200" i="1" dirty="0">
                <a:solidFill>
                  <a:schemeClr val="tx1"/>
                </a:solidFill>
              </a:rPr>
              <a:t>A Unidade e a Subunidade.</a:t>
            </a:r>
            <a:endParaRPr sz="2200" dirty="0">
              <a:solidFill>
                <a:schemeClr val="tx1"/>
              </a:solidFill>
              <a:highlight>
                <a:srgbClr val="FFFF00"/>
              </a:highlight>
            </a:endParaRPr>
          </a:p>
          <a:p>
            <a:pPr marL="0" lvl="0" indent="0" algn="just" rtl="0">
              <a:lnSpc>
                <a:spcPct val="90000"/>
              </a:lnSpc>
              <a:spcBef>
                <a:spcPts val="1000"/>
              </a:spcBef>
              <a:spcAft>
                <a:spcPts val="0"/>
              </a:spcAft>
              <a:buClr>
                <a:schemeClr val="dk1"/>
              </a:buClr>
              <a:buSzPts val="2200"/>
              <a:buNone/>
            </a:pPr>
            <a:endParaRPr sz="2200" i="1" dirty="0">
              <a:solidFill>
                <a:schemeClr val="tx1"/>
              </a:solidFill>
            </a:endParaRPr>
          </a:p>
          <a:p>
            <a:pPr marL="0" lvl="0" indent="0" algn="just" rtl="0">
              <a:lnSpc>
                <a:spcPct val="90000"/>
              </a:lnSpc>
              <a:spcBef>
                <a:spcPts val="1000"/>
              </a:spcBef>
              <a:spcAft>
                <a:spcPts val="0"/>
              </a:spcAft>
              <a:buClr>
                <a:schemeClr val="dk1"/>
              </a:buClr>
              <a:buSzPts val="2200"/>
              <a:buNone/>
            </a:pPr>
            <a:r>
              <a:rPr lang="pt-BR" sz="2200" b="1" dirty="0">
                <a:solidFill>
                  <a:schemeClr val="tx1"/>
                </a:solidFill>
              </a:rPr>
              <a:t>2) Quem registra no SISPLAD a carga horária ministrada pelo(a) docente em outra Subunidade/Unidade e na Pós-graduação?</a:t>
            </a:r>
            <a:endParaRPr sz="2200" dirty="0">
              <a:solidFill>
                <a:schemeClr val="tx1"/>
              </a:solidFill>
            </a:endParaRPr>
          </a:p>
          <a:p>
            <a:pPr marL="0" lvl="0" indent="0" algn="just">
              <a:lnSpc>
                <a:spcPct val="90000"/>
              </a:lnSpc>
              <a:buClr>
                <a:schemeClr val="dk1"/>
              </a:buClr>
              <a:buSzPts val="2200"/>
              <a:buNone/>
            </a:pPr>
            <a:r>
              <a:rPr lang="pt-BR" sz="2200" i="1" dirty="0">
                <a:solidFill>
                  <a:schemeClr val="tx1"/>
                </a:solidFill>
              </a:rPr>
              <a:t>Em ambos os casos, é a Subunidade (Faculdade) a qual o(a) docente está vinculado(a), considerando que o(a) docente está vinculado(a) à Unidade Acadêmica e não aos programas de pós-graduação, por exemplo, devendo o(a) docente/subunidade responsável pelo curso informar à Faculdade do(a) docente as disciplinas e códigos para registro no PIT.</a:t>
            </a:r>
            <a:endParaRPr sz="2200" dirty="0">
              <a:solidFill>
                <a:schemeClr val="tx1"/>
              </a:solidFill>
            </a:endParaRPr>
          </a:p>
          <a:p>
            <a:pPr marL="0" lvl="0" indent="0" algn="just" rtl="0">
              <a:lnSpc>
                <a:spcPct val="90000"/>
              </a:lnSpc>
              <a:spcBef>
                <a:spcPts val="1000"/>
              </a:spcBef>
              <a:spcAft>
                <a:spcPts val="0"/>
              </a:spcAft>
              <a:buClr>
                <a:schemeClr val="dk1"/>
              </a:buClr>
              <a:buSzPts val="2200"/>
              <a:buNone/>
            </a:pPr>
            <a:endParaRPr sz="2200" i="1" dirty="0">
              <a:solidFill>
                <a:schemeClr val="tx1"/>
              </a:solidFill>
            </a:endParaRPr>
          </a:p>
          <a:p>
            <a:pPr marL="0" lvl="0" indent="0" algn="just">
              <a:lnSpc>
                <a:spcPct val="90000"/>
              </a:lnSpc>
              <a:buClr>
                <a:schemeClr val="dk1"/>
              </a:buClr>
              <a:buSzPts val="2200"/>
              <a:buNone/>
            </a:pPr>
            <a:r>
              <a:rPr lang="pt-BR" sz="2200" b="1" dirty="0">
                <a:solidFill>
                  <a:schemeClr val="tx1"/>
                </a:solidFill>
              </a:rPr>
              <a:t>3) Quantas tutorias o</a:t>
            </a:r>
            <a:r>
              <a:rPr lang="pt-BR" sz="2200" dirty="0">
                <a:solidFill>
                  <a:schemeClr val="tx1"/>
                </a:solidFill>
              </a:rPr>
              <a:t>(a)</a:t>
            </a:r>
            <a:r>
              <a:rPr lang="pt-BR" sz="2200" b="1" dirty="0">
                <a:solidFill>
                  <a:schemeClr val="tx1"/>
                </a:solidFill>
              </a:rPr>
              <a:t> docente pode registra no PIT por semestre?</a:t>
            </a:r>
            <a:endParaRPr sz="2200" dirty="0">
              <a:solidFill>
                <a:schemeClr val="tx1"/>
              </a:solidFill>
            </a:endParaRPr>
          </a:p>
          <a:p>
            <a:pPr marL="0" lvl="0" indent="0" algn="just" rtl="0">
              <a:lnSpc>
                <a:spcPct val="90000"/>
              </a:lnSpc>
              <a:spcBef>
                <a:spcPts val="1000"/>
              </a:spcBef>
              <a:spcAft>
                <a:spcPts val="0"/>
              </a:spcAft>
              <a:buClr>
                <a:schemeClr val="dk1"/>
              </a:buClr>
              <a:buSzPts val="2200"/>
              <a:buNone/>
            </a:pPr>
            <a:r>
              <a:rPr lang="pt-BR" sz="2200" i="1" dirty="0">
                <a:solidFill>
                  <a:schemeClr val="tx1"/>
                </a:solidFill>
              </a:rPr>
              <a:t>1 tutoria, conforme parágrafo único, Artigo 51 do Regulamento de Ensino de Graduação da </a:t>
            </a:r>
            <a:r>
              <a:rPr lang="pt-BR" sz="2200" i="1" dirty="0" err="1">
                <a:solidFill>
                  <a:schemeClr val="tx1"/>
                </a:solidFill>
              </a:rPr>
              <a:t>Unifesspa</a:t>
            </a:r>
            <a:r>
              <a:rPr lang="pt-BR" sz="2200" i="1" dirty="0">
                <a:solidFill>
                  <a:schemeClr val="tx1"/>
                </a:solidFill>
              </a:rPr>
              <a:t>. </a:t>
            </a:r>
            <a:endParaRPr sz="2200" dirty="0">
              <a:solidFill>
                <a:schemeClr val="tx1"/>
              </a:solidFill>
            </a:endParaRPr>
          </a:p>
          <a:p>
            <a:pPr marL="0" lvl="0" indent="0" algn="just" rtl="0">
              <a:lnSpc>
                <a:spcPct val="90000"/>
              </a:lnSpc>
              <a:spcBef>
                <a:spcPts val="1000"/>
              </a:spcBef>
              <a:spcAft>
                <a:spcPts val="0"/>
              </a:spcAft>
              <a:buClr>
                <a:schemeClr val="dk1"/>
              </a:buClr>
              <a:buSzPts val="2200"/>
              <a:buNone/>
            </a:pPr>
            <a:endParaRPr sz="2200" i="1" dirty="0"/>
          </a:p>
          <a:p>
            <a:pPr marL="228600" lvl="0" indent="-88900" algn="just" rtl="0">
              <a:lnSpc>
                <a:spcPct val="90000"/>
              </a:lnSpc>
              <a:spcBef>
                <a:spcPts val="1000"/>
              </a:spcBef>
              <a:spcAft>
                <a:spcPts val="0"/>
              </a:spcAft>
              <a:buClr>
                <a:schemeClr val="dk1"/>
              </a:buClr>
              <a:buSzPts val="2200"/>
              <a:buNone/>
            </a:pPr>
            <a:endParaRPr sz="2200" dirty="0"/>
          </a:p>
          <a:p>
            <a:pPr marL="228600" lvl="0" indent="-88900" algn="just" rtl="0">
              <a:lnSpc>
                <a:spcPct val="90000"/>
              </a:lnSpc>
              <a:spcBef>
                <a:spcPts val="1000"/>
              </a:spcBef>
              <a:spcAft>
                <a:spcPts val="0"/>
              </a:spcAft>
              <a:buClr>
                <a:schemeClr val="dk1"/>
              </a:buClr>
              <a:buSzPts val="2200"/>
              <a:buNone/>
            </a:pPr>
            <a:endParaRPr sz="2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18"/>
          <p:cNvSpPr txBox="1">
            <a:spLocks noGrp="1"/>
          </p:cNvSpPr>
          <p:nvPr>
            <p:ph type="title"/>
          </p:nvPr>
        </p:nvSpPr>
        <p:spPr>
          <a:xfrm>
            <a:off x="-324406" y="-11939"/>
            <a:ext cx="10515600" cy="561975"/>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3200"/>
              <a:buFont typeface="Calibri"/>
              <a:buNone/>
            </a:pPr>
            <a:r>
              <a:rPr lang="pt-BR" sz="3200" b="1" dirty="0">
                <a:solidFill>
                  <a:schemeClr val="tx1"/>
                </a:solidFill>
              </a:rPr>
              <a:t>PERGUNTAS  FREQUENTES:</a:t>
            </a:r>
            <a:endParaRPr dirty="0">
              <a:solidFill>
                <a:schemeClr val="tx1"/>
              </a:solidFill>
            </a:endParaRPr>
          </a:p>
        </p:txBody>
      </p:sp>
      <p:sp>
        <p:nvSpPr>
          <p:cNvPr id="255" name="Google Shape;255;p18"/>
          <p:cNvSpPr txBox="1">
            <a:spLocks noGrp="1"/>
          </p:cNvSpPr>
          <p:nvPr>
            <p:ph idx="1"/>
          </p:nvPr>
        </p:nvSpPr>
        <p:spPr>
          <a:xfrm>
            <a:off x="420948" y="909166"/>
            <a:ext cx="9024891" cy="5731332"/>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1000"/>
              </a:spcBef>
              <a:spcAft>
                <a:spcPts val="0"/>
              </a:spcAft>
              <a:buClr>
                <a:schemeClr val="dk1"/>
              </a:buClr>
              <a:buSzPts val="2200"/>
              <a:buNone/>
            </a:pPr>
            <a:r>
              <a:rPr lang="pt-BR" sz="2200" b="1" dirty="0"/>
              <a:t>4) </a:t>
            </a:r>
            <a:r>
              <a:rPr lang="pt-BR" sz="2200" b="1" dirty="0">
                <a:solidFill>
                  <a:schemeClr val="tx1"/>
                </a:solidFill>
              </a:rPr>
              <a:t>E se o projeto, atividade administrativa e/ou afastamento não contemplar todo o semestre?</a:t>
            </a:r>
            <a:endParaRPr sz="2200" dirty="0">
              <a:solidFill>
                <a:schemeClr val="tx1"/>
              </a:solidFill>
            </a:endParaRPr>
          </a:p>
          <a:p>
            <a:pPr marL="0" lvl="0" indent="0" algn="just" rtl="0">
              <a:lnSpc>
                <a:spcPct val="90000"/>
              </a:lnSpc>
              <a:spcBef>
                <a:spcPts val="1000"/>
              </a:spcBef>
              <a:spcAft>
                <a:spcPts val="0"/>
              </a:spcAft>
              <a:buClr>
                <a:schemeClr val="dk1"/>
              </a:buClr>
              <a:buSzPts val="2200"/>
              <a:buNone/>
            </a:pPr>
            <a:r>
              <a:rPr lang="pt-BR" sz="2200" i="1" dirty="0">
                <a:solidFill>
                  <a:schemeClr val="tx1"/>
                </a:solidFill>
              </a:rPr>
              <a:t>Deve ser registrada a carga horária proporcional ao período em que a atividade foi desenvolvida dentro do semestre, com base no período de vigência da portaria que aprovou e alocou carga horária para a atividade.</a:t>
            </a:r>
          </a:p>
          <a:p>
            <a:pPr marL="0" lvl="0" indent="0" algn="just">
              <a:lnSpc>
                <a:spcPct val="90000"/>
              </a:lnSpc>
              <a:buClr>
                <a:schemeClr val="dk1"/>
              </a:buClr>
              <a:buSzPts val="2200"/>
              <a:buNone/>
            </a:pPr>
            <a:r>
              <a:rPr lang="pt-BR" sz="1400" i="1" dirty="0">
                <a:solidFill>
                  <a:schemeClr val="tx1"/>
                </a:solidFill>
              </a:rPr>
              <a:t>EX: projeto com 20 horas semanais, cujo período de vigência iniciou em 01/04/2023:</a:t>
            </a:r>
          </a:p>
          <a:p>
            <a:pPr marL="0" lvl="0" indent="0" algn="just">
              <a:buSzPts val="2200"/>
              <a:buNone/>
            </a:pPr>
            <a:r>
              <a:rPr lang="pt-BR" sz="1400" i="1" dirty="0">
                <a:solidFill>
                  <a:schemeClr val="tx1"/>
                </a:solidFill>
              </a:rPr>
              <a:t>20 horas/6 meses=3,33*3 meses (vigência em meses do projeto dentro do semestre)=9,99 que equivalente a 10 horas ou 20 horas/180 dias=0,11*90 dias (vigência em dias do projeto dentro do semestre)=9,99 que equivale a 10 horas.</a:t>
            </a:r>
          </a:p>
          <a:p>
            <a:pPr marL="0" lvl="0" indent="0" algn="just">
              <a:buSzPts val="2200"/>
              <a:buNone/>
            </a:pPr>
            <a:endParaRPr lang="pt-BR" sz="1400" i="1" dirty="0">
              <a:solidFill>
                <a:schemeClr val="tx1"/>
              </a:solidFill>
            </a:endParaRPr>
          </a:p>
          <a:p>
            <a:pPr marL="0" lvl="0" indent="0" algn="just" rtl="0">
              <a:lnSpc>
                <a:spcPct val="90000"/>
              </a:lnSpc>
              <a:spcBef>
                <a:spcPts val="1000"/>
              </a:spcBef>
              <a:spcAft>
                <a:spcPts val="0"/>
              </a:spcAft>
              <a:buClr>
                <a:schemeClr val="dk1"/>
              </a:buClr>
              <a:buSzPts val="2200"/>
              <a:buNone/>
            </a:pPr>
            <a:r>
              <a:rPr lang="pt-BR" sz="2200" b="1" dirty="0">
                <a:solidFill>
                  <a:schemeClr val="tx1"/>
                </a:solidFill>
              </a:rPr>
              <a:t>5) Posso registrar no PIT disciplinas ministradas em outras instituições?</a:t>
            </a:r>
            <a:endParaRPr sz="2200" dirty="0">
              <a:solidFill>
                <a:schemeClr val="tx1"/>
              </a:solidFill>
            </a:endParaRPr>
          </a:p>
          <a:p>
            <a:pPr marL="0" lvl="0" indent="0" algn="just">
              <a:lnSpc>
                <a:spcPct val="90000"/>
              </a:lnSpc>
              <a:buClr>
                <a:schemeClr val="dk1"/>
              </a:buClr>
              <a:buSzPts val="2200"/>
              <a:buNone/>
            </a:pPr>
            <a:r>
              <a:rPr lang="pt-BR" sz="2200" i="1" dirty="0">
                <a:solidFill>
                  <a:schemeClr val="tx1"/>
                </a:solidFill>
              </a:rPr>
              <a:t>Não, somente disciplinas de cursos de graduação e Pós-graduação vinculados a </a:t>
            </a:r>
            <a:r>
              <a:rPr lang="pt-BR" sz="2200" i="1" dirty="0" err="1">
                <a:solidFill>
                  <a:schemeClr val="tx1"/>
                </a:solidFill>
              </a:rPr>
              <a:t>Unifesspa</a:t>
            </a:r>
            <a:r>
              <a:rPr lang="pt-BR" sz="2200" i="1" dirty="0">
                <a:solidFill>
                  <a:schemeClr val="tx1"/>
                </a:solidFill>
              </a:rPr>
              <a:t>, ou Programas de Pós-Graduação em Rede Nacional ou em associação, como Polos vinculados à </a:t>
            </a:r>
            <a:r>
              <a:rPr lang="pt-BR" sz="2200" i="1" dirty="0" err="1">
                <a:solidFill>
                  <a:schemeClr val="tx1"/>
                </a:solidFill>
              </a:rPr>
              <a:t>Unifesspa</a:t>
            </a:r>
            <a:r>
              <a:rPr lang="pt-BR" sz="2200" i="1" dirty="0">
                <a:solidFill>
                  <a:schemeClr val="tx1"/>
                </a:solidFill>
              </a:rPr>
              <a:t>, devidamente registrados na Plataforma Sucupira.</a:t>
            </a:r>
            <a:endParaRPr sz="2200" i="1" dirty="0">
              <a:solidFill>
                <a:schemeClr val="tx1"/>
              </a:solidFill>
            </a:endParaRPr>
          </a:p>
          <a:p>
            <a:pPr marL="0" lvl="0" indent="0" algn="just" rtl="0">
              <a:lnSpc>
                <a:spcPct val="90000"/>
              </a:lnSpc>
              <a:spcBef>
                <a:spcPts val="1000"/>
              </a:spcBef>
              <a:spcAft>
                <a:spcPts val="0"/>
              </a:spcAft>
              <a:buClr>
                <a:schemeClr val="dk1"/>
              </a:buClr>
              <a:buSzPts val="2200"/>
              <a:buNone/>
            </a:pPr>
            <a:endParaRPr sz="2200"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19"/>
          <p:cNvSpPr txBox="1">
            <a:spLocks noGrp="1"/>
          </p:cNvSpPr>
          <p:nvPr>
            <p:ph type="title"/>
          </p:nvPr>
        </p:nvSpPr>
        <p:spPr>
          <a:xfrm>
            <a:off x="-344010" y="60803"/>
            <a:ext cx="10515600" cy="561975"/>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3200"/>
              <a:buFont typeface="Calibri"/>
              <a:buNone/>
            </a:pPr>
            <a:r>
              <a:rPr lang="pt-BR" sz="3200" b="1" dirty="0">
                <a:solidFill>
                  <a:schemeClr val="tx1"/>
                </a:solidFill>
              </a:rPr>
              <a:t>PERGUNTAS  FREQUENTES:</a:t>
            </a:r>
            <a:endParaRPr dirty="0">
              <a:solidFill>
                <a:schemeClr val="tx1"/>
              </a:solidFill>
            </a:endParaRPr>
          </a:p>
        </p:txBody>
      </p:sp>
      <p:sp>
        <p:nvSpPr>
          <p:cNvPr id="261" name="Google Shape;261;p19"/>
          <p:cNvSpPr txBox="1">
            <a:spLocks noGrp="1"/>
          </p:cNvSpPr>
          <p:nvPr>
            <p:ph idx="1"/>
          </p:nvPr>
        </p:nvSpPr>
        <p:spPr>
          <a:xfrm>
            <a:off x="257452" y="686262"/>
            <a:ext cx="9312676" cy="5829947"/>
          </a:xfrm>
          <a:prstGeom prst="rect">
            <a:avLst/>
          </a:prstGeom>
          <a:noFill/>
          <a:ln>
            <a:noFill/>
          </a:ln>
        </p:spPr>
        <p:txBody>
          <a:bodyPr spcFirstLastPara="1" wrap="square" lIns="91425" tIns="45700" rIns="91425" bIns="45700" anchor="t" anchorCtr="0">
            <a:normAutofit fontScale="92500" lnSpcReduction="10000"/>
          </a:bodyPr>
          <a:lstStyle/>
          <a:p>
            <a:pPr marL="0" lvl="0" indent="0" algn="just">
              <a:lnSpc>
                <a:spcPct val="90000"/>
              </a:lnSpc>
              <a:buClr>
                <a:schemeClr val="dk1"/>
              </a:buClr>
              <a:buSzPts val="2200"/>
              <a:buNone/>
            </a:pPr>
            <a:r>
              <a:rPr lang="pt-BR" sz="2200" b="1" dirty="0"/>
              <a:t>6) </a:t>
            </a:r>
            <a:r>
              <a:rPr lang="pt-BR" sz="2200" b="1" dirty="0">
                <a:solidFill>
                  <a:schemeClr val="tx1"/>
                </a:solidFill>
              </a:rPr>
              <a:t>Posso registrar no PIT carga horária de disciplinas ministradas em cursos da </a:t>
            </a:r>
            <a:r>
              <a:rPr lang="pt-BR" sz="2200" b="1" dirty="0" err="1">
                <a:solidFill>
                  <a:schemeClr val="tx1"/>
                </a:solidFill>
              </a:rPr>
              <a:t>Unifesspa</a:t>
            </a:r>
            <a:r>
              <a:rPr lang="pt-BR" sz="2200" b="1" dirty="0">
                <a:solidFill>
                  <a:schemeClr val="tx1"/>
                </a:solidFill>
              </a:rPr>
              <a:t>, para os quais recebo bolsa?</a:t>
            </a:r>
            <a:endParaRPr lang="pt-BR" sz="2200" dirty="0">
              <a:solidFill>
                <a:schemeClr val="tx1"/>
              </a:solidFill>
            </a:endParaRPr>
          </a:p>
          <a:p>
            <a:pPr marL="0" lvl="0" indent="0" algn="just">
              <a:lnSpc>
                <a:spcPct val="90000"/>
              </a:lnSpc>
              <a:buClr>
                <a:schemeClr val="dk1"/>
              </a:buClr>
              <a:buSzPts val="2200"/>
              <a:buNone/>
            </a:pPr>
            <a:r>
              <a:rPr lang="pt-BR" sz="2200" i="1" dirty="0">
                <a:solidFill>
                  <a:schemeClr val="tx1"/>
                </a:solidFill>
              </a:rPr>
              <a:t>Não.</a:t>
            </a:r>
          </a:p>
          <a:p>
            <a:pPr marL="0" lvl="0" indent="0" algn="just" rtl="0">
              <a:lnSpc>
                <a:spcPct val="90000"/>
              </a:lnSpc>
              <a:spcBef>
                <a:spcPts val="0"/>
              </a:spcBef>
              <a:spcAft>
                <a:spcPts val="0"/>
              </a:spcAft>
              <a:buClr>
                <a:schemeClr val="dk1"/>
              </a:buClr>
              <a:buSzPts val="2200"/>
              <a:buNone/>
            </a:pPr>
            <a:endParaRPr lang="pt-BR" sz="2200" b="1" dirty="0">
              <a:solidFill>
                <a:schemeClr val="tx1"/>
              </a:solidFill>
            </a:endParaRPr>
          </a:p>
          <a:p>
            <a:pPr marL="0" lvl="0" indent="0" algn="just" rtl="0">
              <a:lnSpc>
                <a:spcPct val="90000"/>
              </a:lnSpc>
              <a:spcBef>
                <a:spcPts val="0"/>
              </a:spcBef>
              <a:spcAft>
                <a:spcPts val="0"/>
              </a:spcAft>
              <a:buClr>
                <a:schemeClr val="dk1"/>
              </a:buClr>
              <a:buSzPts val="2200"/>
              <a:buNone/>
            </a:pPr>
            <a:r>
              <a:rPr lang="pt-BR" sz="2200" b="1" dirty="0">
                <a:solidFill>
                  <a:schemeClr val="tx1"/>
                </a:solidFill>
              </a:rPr>
              <a:t>7) Posso contabilizar dentro das minhas 40 horas carga horária relativa ao desenvolvimento de projetos para os quais recebo bolsa/contrapartida financeira para desenvolvê-lo? (bolsa para o(a) docente)</a:t>
            </a:r>
            <a:endParaRPr dirty="0">
              <a:solidFill>
                <a:schemeClr val="tx1"/>
              </a:solidFill>
            </a:endParaRPr>
          </a:p>
          <a:p>
            <a:pPr marL="0" lvl="0" indent="0" algn="just" rtl="0">
              <a:lnSpc>
                <a:spcPct val="90000"/>
              </a:lnSpc>
              <a:spcBef>
                <a:spcPts val="1000"/>
              </a:spcBef>
              <a:spcAft>
                <a:spcPts val="0"/>
              </a:spcAft>
              <a:buClr>
                <a:schemeClr val="dk1"/>
              </a:buClr>
              <a:buSzPts val="2200"/>
              <a:buNone/>
            </a:pPr>
            <a:r>
              <a:rPr lang="pt-BR" sz="2200" i="1" dirty="0">
                <a:solidFill>
                  <a:schemeClr val="tx1"/>
                </a:solidFill>
              </a:rPr>
              <a:t>Não.</a:t>
            </a:r>
            <a:endParaRPr i="1" dirty="0">
              <a:solidFill>
                <a:schemeClr val="tx1"/>
              </a:solidFill>
            </a:endParaRPr>
          </a:p>
          <a:p>
            <a:pPr marL="0" lvl="0" indent="0" algn="just" rtl="0">
              <a:lnSpc>
                <a:spcPct val="90000"/>
              </a:lnSpc>
              <a:spcBef>
                <a:spcPts val="1000"/>
              </a:spcBef>
              <a:spcAft>
                <a:spcPts val="0"/>
              </a:spcAft>
              <a:buClr>
                <a:schemeClr val="dk1"/>
              </a:buClr>
              <a:buSzPts val="2200"/>
              <a:buNone/>
            </a:pPr>
            <a:endParaRPr sz="2200" i="1" dirty="0">
              <a:solidFill>
                <a:schemeClr val="tx1"/>
              </a:solidFill>
            </a:endParaRPr>
          </a:p>
          <a:p>
            <a:pPr marL="0" lvl="0" indent="0" algn="just" rtl="0">
              <a:lnSpc>
                <a:spcPct val="90000"/>
              </a:lnSpc>
              <a:spcBef>
                <a:spcPts val="1000"/>
              </a:spcBef>
              <a:spcAft>
                <a:spcPts val="0"/>
              </a:spcAft>
              <a:buClr>
                <a:schemeClr val="dk1"/>
              </a:buClr>
              <a:buSzPts val="2200"/>
              <a:buNone/>
            </a:pPr>
            <a:r>
              <a:rPr lang="pt-BR" sz="2200" b="1" dirty="0">
                <a:solidFill>
                  <a:schemeClr val="tx1"/>
                </a:solidFill>
              </a:rPr>
              <a:t>8) O(A) professor(a) substituto(a) pode registrar no PIT carga horária para projetos?</a:t>
            </a:r>
            <a:endParaRPr dirty="0">
              <a:solidFill>
                <a:schemeClr val="tx1"/>
              </a:solidFill>
            </a:endParaRPr>
          </a:p>
          <a:p>
            <a:pPr marL="0" lvl="0" indent="0" algn="just">
              <a:lnSpc>
                <a:spcPct val="90000"/>
              </a:lnSpc>
              <a:buClr>
                <a:schemeClr val="dk1"/>
              </a:buClr>
              <a:buSzPts val="2200"/>
              <a:buNone/>
            </a:pPr>
            <a:r>
              <a:rPr lang="pt-BR" sz="2200" i="1" dirty="0">
                <a:solidFill>
                  <a:schemeClr val="tx1"/>
                </a:solidFill>
              </a:rPr>
              <a:t>Não, pois o contrato do(a) professor(a) substituto(a) está restrito a atividades curriculares de ensino, mais especificamente ministração de aulas.</a:t>
            </a:r>
            <a:endParaRPr i="1" dirty="0">
              <a:solidFill>
                <a:schemeClr val="tx1"/>
              </a:solidFill>
            </a:endParaRPr>
          </a:p>
          <a:p>
            <a:pPr marL="0" lvl="0" indent="0" algn="just" rtl="0">
              <a:lnSpc>
                <a:spcPct val="90000"/>
              </a:lnSpc>
              <a:spcBef>
                <a:spcPts val="1000"/>
              </a:spcBef>
              <a:spcAft>
                <a:spcPts val="0"/>
              </a:spcAft>
              <a:buClr>
                <a:schemeClr val="dk1"/>
              </a:buClr>
              <a:buSzPts val="2200"/>
              <a:buNone/>
            </a:pPr>
            <a:endParaRPr sz="2200" dirty="0">
              <a:solidFill>
                <a:schemeClr val="tx1"/>
              </a:solidFill>
            </a:endParaRPr>
          </a:p>
          <a:p>
            <a:pPr marL="0" lvl="0" indent="0" algn="just" rtl="0">
              <a:lnSpc>
                <a:spcPct val="90000"/>
              </a:lnSpc>
              <a:spcBef>
                <a:spcPts val="1000"/>
              </a:spcBef>
              <a:spcAft>
                <a:spcPts val="0"/>
              </a:spcAft>
              <a:buClr>
                <a:schemeClr val="dk1"/>
              </a:buClr>
              <a:buSzPts val="2200"/>
              <a:buNone/>
            </a:pPr>
            <a:r>
              <a:rPr lang="pt-BR" sz="2200" b="1" dirty="0">
                <a:solidFill>
                  <a:schemeClr val="tx1"/>
                </a:solidFill>
              </a:rPr>
              <a:t>9) Caso tenha dúvidas ou queira orientações a respeito do PIT, quem devo procurar?</a:t>
            </a:r>
            <a:endParaRPr dirty="0">
              <a:solidFill>
                <a:schemeClr val="tx1"/>
              </a:solidFill>
            </a:endParaRPr>
          </a:p>
          <a:p>
            <a:pPr marL="0" lvl="0" indent="0" algn="just" rtl="0">
              <a:lnSpc>
                <a:spcPct val="90000"/>
              </a:lnSpc>
              <a:spcBef>
                <a:spcPts val="1000"/>
              </a:spcBef>
              <a:spcAft>
                <a:spcPts val="0"/>
              </a:spcAft>
              <a:buClr>
                <a:schemeClr val="dk1"/>
              </a:buClr>
              <a:buSzPts val="2200"/>
              <a:buNone/>
            </a:pPr>
            <a:r>
              <a:rPr lang="pt-BR" sz="2200" i="1" dirty="0">
                <a:solidFill>
                  <a:schemeClr val="tx1"/>
                </a:solidFill>
              </a:rPr>
              <a:t>A Subunidade/Unidade a que está vinculado e/ou a PROEG.</a:t>
            </a:r>
            <a:endParaRPr i="1" dirty="0">
              <a:solidFill>
                <a:schemeClr val="tx1"/>
              </a:solidFill>
            </a:endParaRPr>
          </a:p>
          <a:p>
            <a:pPr marL="0" lvl="0" indent="0" algn="just" rtl="0">
              <a:lnSpc>
                <a:spcPct val="90000"/>
              </a:lnSpc>
              <a:spcBef>
                <a:spcPts val="1000"/>
              </a:spcBef>
              <a:spcAft>
                <a:spcPts val="0"/>
              </a:spcAft>
              <a:buClr>
                <a:schemeClr val="dk1"/>
              </a:buClr>
              <a:buSzPts val="2200"/>
              <a:buNone/>
            </a:pPr>
            <a:endParaRPr sz="2200" dirty="0"/>
          </a:p>
          <a:p>
            <a:pPr marL="0" lvl="0" indent="0" algn="just" rtl="0">
              <a:lnSpc>
                <a:spcPct val="90000"/>
              </a:lnSpc>
              <a:spcBef>
                <a:spcPts val="1000"/>
              </a:spcBef>
              <a:spcAft>
                <a:spcPts val="0"/>
              </a:spcAft>
              <a:buClr>
                <a:schemeClr val="dk1"/>
              </a:buClr>
              <a:buSzPts val="2200"/>
              <a:buNone/>
            </a:pPr>
            <a:endParaRPr sz="22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2"/>
          <p:cNvSpPr txBox="1">
            <a:spLocks noGrp="1"/>
          </p:cNvSpPr>
          <p:nvPr>
            <p:ph type="title"/>
          </p:nvPr>
        </p:nvSpPr>
        <p:spPr>
          <a:xfrm>
            <a:off x="838200" y="107630"/>
            <a:ext cx="10515600" cy="727075"/>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Calibri"/>
              <a:buNone/>
            </a:pPr>
            <a:r>
              <a:rPr lang="pt-BR" sz="3200" b="1" dirty="0">
                <a:solidFill>
                  <a:schemeClr val="tx1"/>
                </a:solidFill>
              </a:rPr>
              <a:t>PIT/PLANO ACADÊMICO</a:t>
            </a:r>
            <a:endParaRPr dirty="0">
              <a:solidFill>
                <a:schemeClr val="tx1"/>
              </a:solidFill>
            </a:endParaRPr>
          </a:p>
        </p:txBody>
      </p:sp>
      <p:sp>
        <p:nvSpPr>
          <p:cNvPr id="92" name="Google Shape;92;p2"/>
          <p:cNvSpPr txBox="1">
            <a:spLocks noGrp="1"/>
          </p:cNvSpPr>
          <p:nvPr>
            <p:ph idx="1"/>
          </p:nvPr>
        </p:nvSpPr>
        <p:spPr>
          <a:xfrm>
            <a:off x="368301" y="1253331"/>
            <a:ext cx="7493000" cy="4863384"/>
          </a:xfrm>
          <a:prstGeom prst="rect">
            <a:avLst/>
          </a:prstGeom>
          <a:noFill/>
          <a:ln>
            <a:noFill/>
          </a:ln>
        </p:spPr>
        <p:txBody>
          <a:bodyPr spcFirstLastPara="1" wrap="square" lIns="91425" tIns="45700" rIns="91425" bIns="45700" anchor="t" anchorCtr="0">
            <a:noAutofit/>
          </a:bodyPr>
          <a:lstStyle/>
          <a:p>
            <a:pPr lvl="0" algn="just" rtl="0">
              <a:lnSpc>
                <a:spcPct val="90000"/>
              </a:lnSpc>
              <a:spcBef>
                <a:spcPts val="0"/>
              </a:spcBef>
              <a:spcAft>
                <a:spcPts val="0"/>
              </a:spcAft>
              <a:buClr>
                <a:schemeClr val="dk1"/>
              </a:buClr>
              <a:buSzPts val="2400"/>
              <a:buFont typeface="Arial" panose="020B0604020202020204" pitchFamily="34" charset="0"/>
              <a:buChar char="•"/>
            </a:pPr>
            <a:r>
              <a:rPr lang="pt-BR" sz="2400" dirty="0">
                <a:solidFill>
                  <a:schemeClr val="tx1"/>
                </a:solidFill>
                <a:latin typeface="Calibri" panose="020F0502020204030204" pitchFamily="34" charset="0"/>
                <a:cs typeface="Calibri" panose="020F0502020204030204" pitchFamily="34" charset="0"/>
              </a:rPr>
              <a:t>O Plano Individual de Trabalho Docente (PIT) é o documento em que são registradas as atividades que serão desenvolvidas pelo(a) docente ao longo dos semestres do ano;</a:t>
            </a:r>
            <a:endParaRPr sz="2400" dirty="0">
              <a:solidFill>
                <a:schemeClr val="tx1"/>
              </a:solidFill>
              <a:latin typeface="Calibri" panose="020F0502020204030204" pitchFamily="34" charset="0"/>
              <a:cs typeface="Calibri" panose="020F0502020204030204" pitchFamily="34" charset="0"/>
            </a:endParaRPr>
          </a:p>
          <a:p>
            <a:pPr marL="0" lvl="0" indent="0" algn="just" rtl="0">
              <a:lnSpc>
                <a:spcPct val="90000"/>
              </a:lnSpc>
              <a:spcBef>
                <a:spcPts val="1000"/>
              </a:spcBef>
              <a:spcAft>
                <a:spcPts val="0"/>
              </a:spcAft>
              <a:buClr>
                <a:schemeClr val="dk1"/>
              </a:buClr>
              <a:buSzPts val="2400"/>
              <a:buNone/>
            </a:pPr>
            <a:endParaRPr sz="2400" dirty="0">
              <a:solidFill>
                <a:schemeClr val="tx1"/>
              </a:solidFill>
              <a:latin typeface="Calibri" panose="020F0502020204030204" pitchFamily="34" charset="0"/>
              <a:cs typeface="Calibri" panose="020F0502020204030204" pitchFamily="34" charset="0"/>
            </a:endParaRPr>
          </a:p>
          <a:p>
            <a:pPr algn="just">
              <a:lnSpc>
                <a:spcPct val="90000"/>
              </a:lnSpc>
              <a:buClr>
                <a:schemeClr val="dk1"/>
              </a:buClr>
              <a:buSzPts val="2400"/>
              <a:buFont typeface="Arial" panose="020B0604020202020204" pitchFamily="34" charset="0"/>
              <a:buChar char="•"/>
            </a:pPr>
            <a:r>
              <a:rPr lang="pt-BR" sz="2400" dirty="0">
                <a:solidFill>
                  <a:schemeClr val="tx1"/>
                </a:solidFill>
                <a:latin typeface="Calibri" panose="020F0502020204030204" pitchFamily="34" charset="0"/>
                <a:cs typeface="Calibri" panose="020F0502020204030204" pitchFamily="34" charset="0"/>
              </a:rPr>
              <a:t>Os </a:t>
            </a:r>
            <a:r>
              <a:rPr lang="pt-BR" sz="2400" dirty="0" err="1">
                <a:solidFill>
                  <a:schemeClr val="tx1"/>
                </a:solidFill>
                <a:latin typeface="Calibri" panose="020F0502020204030204" pitchFamily="34" charset="0"/>
                <a:cs typeface="Calibri" panose="020F0502020204030204" pitchFamily="34" charset="0"/>
              </a:rPr>
              <a:t>PITs</a:t>
            </a:r>
            <a:r>
              <a:rPr lang="pt-BR" sz="2400" dirty="0">
                <a:solidFill>
                  <a:schemeClr val="tx1"/>
                </a:solidFill>
                <a:latin typeface="Calibri" panose="020F0502020204030204" pitchFamily="34" charset="0"/>
                <a:cs typeface="Calibri" panose="020F0502020204030204" pitchFamily="34" charset="0"/>
              </a:rPr>
              <a:t> são preenchidos semestralmente: 1° semestre (períodos 1 e 2) e 2° semestre (períodos 3 e 4), podendo haver variações caso sejam aprovados períodos suplementares;</a:t>
            </a:r>
            <a:endParaRPr sz="2400" dirty="0">
              <a:solidFill>
                <a:schemeClr val="tx1"/>
              </a:solidFill>
              <a:latin typeface="Calibri" panose="020F0502020204030204" pitchFamily="34" charset="0"/>
              <a:cs typeface="Calibri" panose="020F0502020204030204" pitchFamily="34" charset="0"/>
            </a:endParaRPr>
          </a:p>
          <a:p>
            <a:pPr marL="0" lvl="0" indent="0" algn="just" rtl="0">
              <a:lnSpc>
                <a:spcPct val="90000"/>
              </a:lnSpc>
              <a:spcBef>
                <a:spcPts val="1000"/>
              </a:spcBef>
              <a:spcAft>
                <a:spcPts val="0"/>
              </a:spcAft>
              <a:buClr>
                <a:schemeClr val="dk1"/>
              </a:buClr>
              <a:buSzPts val="2400"/>
              <a:buNone/>
            </a:pPr>
            <a:endParaRPr sz="2400" dirty="0">
              <a:solidFill>
                <a:schemeClr val="tx1"/>
              </a:solidFill>
              <a:latin typeface="Calibri" panose="020F0502020204030204" pitchFamily="34" charset="0"/>
              <a:cs typeface="Calibri" panose="020F0502020204030204" pitchFamily="34" charset="0"/>
            </a:endParaRPr>
          </a:p>
          <a:p>
            <a:pPr lvl="0" algn="just" rtl="0">
              <a:lnSpc>
                <a:spcPct val="90000"/>
              </a:lnSpc>
              <a:spcBef>
                <a:spcPts val="1000"/>
              </a:spcBef>
              <a:spcAft>
                <a:spcPts val="0"/>
              </a:spcAft>
              <a:buClr>
                <a:schemeClr val="dk1"/>
              </a:buClr>
              <a:buSzPts val="2400"/>
              <a:buFont typeface="Arial" panose="020B0604020202020204" pitchFamily="34" charset="0"/>
              <a:buChar char="•"/>
            </a:pPr>
            <a:r>
              <a:rPr lang="pt-BR" sz="2400" dirty="0">
                <a:solidFill>
                  <a:schemeClr val="tx1"/>
                </a:solidFill>
                <a:latin typeface="Calibri" panose="020F0502020204030204" pitchFamily="34" charset="0"/>
                <a:cs typeface="Calibri" panose="020F0502020204030204" pitchFamily="34" charset="0"/>
              </a:rPr>
              <a:t>A união dos </a:t>
            </a:r>
            <a:r>
              <a:rPr lang="pt-BR" sz="2400" dirty="0" err="1">
                <a:solidFill>
                  <a:schemeClr val="tx1"/>
                </a:solidFill>
                <a:latin typeface="Calibri" panose="020F0502020204030204" pitchFamily="34" charset="0"/>
                <a:cs typeface="Calibri" panose="020F0502020204030204" pitchFamily="34" charset="0"/>
              </a:rPr>
              <a:t>PITs</a:t>
            </a:r>
            <a:r>
              <a:rPr lang="pt-BR" sz="2400" dirty="0">
                <a:solidFill>
                  <a:schemeClr val="tx1"/>
                </a:solidFill>
                <a:latin typeface="Calibri" panose="020F0502020204030204" pitchFamily="34" charset="0"/>
                <a:cs typeface="Calibri" panose="020F0502020204030204" pitchFamily="34" charset="0"/>
              </a:rPr>
              <a:t> do(a)s docentes de uma Unidade Acadêmica (Instituto) formam o Plano Acadêmico da Unidade.</a:t>
            </a:r>
            <a:endParaRPr sz="2400" dirty="0">
              <a:solidFill>
                <a:schemeClr val="tx1"/>
              </a:solidFill>
              <a:latin typeface="Calibri" panose="020F0502020204030204" pitchFamily="34" charset="0"/>
              <a:cs typeface="Calibri" panose="020F0502020204030204" pitchFamily="34" charset="0"/>
            </a:endParaRPr>
          </a:p>
        </p:txBody>
      </p:sp>
      <p:sp>
        <p:nvSpPr>
          <p:cNvPr id="93" name="Google Shape;93;p2"/>
          <p:cNvSpPr/>
          <p:nvPr/>
        </p:nvSpPr>
        <p:spPr>
          <a:xfrm>
            <a:off x="8005310" y="1524894"/>
            <a:ext cx="3818389" cy="4110053"/>
          </a:xfrm>
          <a:prstGeom prst="verticalScroll">
            <a:avLst>
              <a:gd name="adj" fmla="val 12500"/>
            </a:avLst>
          </a:prstGeom>
          <a:solidFill>
            <a:schemeClr val="accent1">
              <a:lumMod val="40000"/>
              <a:lumOff val="60000"/>
            </a:schemeClr>
          </a:solidFill>
          <a:ln w="28575" cap="flat" cmpd="sng">
            <a:solidFill>
              <a:schemeClr val="accent2"/>
            </a:solidFill>
            <a:prstDash val="solid"/>
            <a:miter lim="800000"/>
            <a:headEnd type="none" w="sm" len="sm"/>
            <a:tailEnd type="none" w="sm" len="sm"/>
          </a:ln>
          <a:effectLst>
            <a:outerShdw blurRad="50800" dist="38100" dir="10800000" algn="r" rotWithShape="0">
              <a:srgbClr val="000000">
                <a:alpha val="40000"/>
              </a:srgbClr>
            </a:outerShdw>
          </a:effectLst>
        </p:spPr>
        <p:txBody>
          <a:bodyPr spcFirstLastPara="1" wrap="square" lIns="91425" tIns="45700" rIns="91425" bIns="45700" anchor="ctr" anchorCtr="0">
            <a:noAutofit/>
          </a:bodyPr>
          <a:lstStyle/>
          <a:p>
            <a:pPr marL="0" marR="0" lvl="0" indent="0" algn="just" rtl="0">
              <a:spcBef>
                <a:spcPts val="0"/>
              </a:spcBef>
              <a:spcAft>
                <a:spcPts val="0"/>
              </a:spcAft>
              <a:buNone/>
            </a:pPr>
            <a:r>
              <a:rPr lang="pt-BR" sz="1600" b="1" i="0" u="none" strike="noStrike" cap="none" dirty="0">
                <a:solidFill>
                  <a:schemeClr val="dk1"/>
                </a:solidFill>
                <a:latin typeface="Calibri"/>
                <a:ea typeface="Calibri"/>
                <a:cs typeface="Calibri"/>
                <a:sym typeface="Calibri"/>
              </a:rPr>
              <a:t>Resolução 021/2014-CONSEPE:</a:t>
            </a:r>
            <a:endParaRPr dirty="0"/>
          </a:p>
          <a:p>
            <a:pPr marL="0" marR="0" lvl="0" indent="0" algn="just" rtl="0">
              <a:spcBef>
                <a:spcPts val="0"/>
              </a:spcBef>
              <a:spcAft>
                <a:spcPts val="0"/>
              </a:spcAft>
              <a:buNone/>
            </a:pPr>
            <a:endParaRPr sz="1600" b="1" i="0" u="none" strike="noStrike" cap="none" dirty="0">
              <a:solidFill>
                <a:schemeClr val="dk1"/>
              </a:solidFill>
              <a:latin typeface="Calibri"/>
              <a:ea typeface="Calibri"/>
              <a:cs typeface="Calibri"/>
              <a:sym typeface="Calibri"/>
            </a:endParaRPr>
          </a:p>
          <a:p>
            <a:pPr marL="0" marR="0" lvl="0" indent="0" algn="just" rtl="0">
              <a:spcBef>
                <a:spcPts val="0"/>
              </a:spcBef>
              <a:spcAft>
                <a:spcPts val="0"/>
              </a:spcAft>
              <a:buNone/>
            </a:pPr>
            <a:r>
              <a:rPr lang="pt-BR" sz="1600" b="1" i="0" u="none" strike="noStrike" cap="none" dirty="0">
                <a:solidFill>
                  <a:schemeClr val="dk1"/>
                </a:solidFill>
                <a:latin typeface="Calibri"/>
                <a:ea typeface="Calibri"/>
                <a:cs typeface="Calibri"/>
                <a:sym typeface="Calibri"/>
              </a:rPr>
              <a:t>Art. 2° </a:t>
            </a:r>
            <a:r>
              <a:rPr lang="pt-BR" sz="1600" b="0" i="0" u="none" strike="noStrike" cap="none" dirty="0">
                <a:solidFill>
                  <a:schemeClr val="dk1"/>
                </a:solidFill>
                <a:latin typeface="Calibri"/>
                <a:ea typeface="Calibri"/>
                <a:cs typeface="Calibri"/>
                <a:sym typeface="Calibri"/>
              </a:rPr>
              <a:t>Os Planos Acadêmicos, entendidos como o conjunto de todas as atividades a serem desenvolvidas pela Unidade Acadêmica no período letivo subsequente serão semestrais ou anuais, conforme o Calendário Acadêmico vigente.</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20"/>
          <p:cNvSpPr txBox="1">
            <a:spLocks noGrp="1"/>
          </p:cNvSpPr>
          <p:nvPr>
            <p:ph type="title"/>
          </p:nvPr>
        </p:nvSpPr>
        <p:spPr>
          <a:xfrm>
            <a:off x="-662126" y="100502"/>
            <a:ext cx="10515600" cy="571352"/>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Calibri"/>
              <a:buNone/>
            </a:pPr>
            <a:r>
              <a:rPr lang="pt-BR" sz="3200" b="1" dirty="0">
                <a:solidFill>
                  <a:schemeClr val="tx1"/>
                </a:solidFill>
              </a:rPr>
              <a:t>Equipe e contatos:</a:t>
            </a:r>
            <a:endParaRPr dirty="0">
              <a:solidFill>
                <a:schemeClr val="tx1"/>
              </a:solidFill>
            </a:endParaRPr>
          </a:p>
        </p:txBody>
      </p:sp>
      <p:sp>
        <p:nvSpPr>
          <p:cNvPr id="267" name="Google Shape;267;p20"/>
          <p:cNvSpPr txBox="1">
            <a:spLocks noGrp="1"/>
          </p:cNvSpPr>
          <p:nvPr>
            <p:ph idx="1"/>
          </p:nvPr>
        </p:nvSpPr>
        <p:spPr>
          <a:xfrm>
            <a:off x="366209" y="1330527"/>
            <a:ext cx="10749369" cy="4824741"/>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dk1"/>
              </a:buClr>
              <a:buSzPts val="2400"/>
              <a:buNone/>
            </a:pPr>
            <a:r>
              <a:rPr lang="pt-BR" sz="2400" b="1" dirty="0">
                <a:solidFill>
                  <a:schemeClr val="tx1"/>
                </a:solidFill>
              </a:rPr>
              <a:t>PRÓ-REITORIA DE ENSINO DE GRADUAÇÃO – PROEG</a:t>
            </a:r>
          </a:p>
          <a:p>
            <a:pPr marL="0" lvl="0" indent="0" algn="l" rtl="0">
              <a:lnSpc>
                <a:spcPct val="90000"/>
              </a:lnSpc>
              <a:spcBef>
                <a:spcPts val="0"/>
              </a:spcBef>
              <a:spcAft>
                <a:spcPts val="0"/>
              </a:spcAft>
              <a:buClr>
                <a:schemeClr val="dk1"/>
              </a:buClr>
              <a:buSzPts val="2400"/>
              <a:buNone/>
            </a:pPr>
            <a:r>
              <a:rPr lang="pt-BR" sz="2400" dirty="0">
                <a:solidFill>
                  <a:schemeClr val="tx1"/>
                </a:solidFill>
              </a:rPr>
              <a:t>Pró-Reitor: Prof. Dr. </a:t>
            </a:r>
            <a:r>
              <a:rPr lang="pt-BR" sz="2400" dirty="0" err="1">
                <a:solidFill>
                  <a:schemeClr val="tx1"/>
                </a:solidFill>
              </a:rPr>
              <a:t>Denilson</a:t>
            </a:r>
            <a:r>
              <a:rPr lang="pt-BR" sz="2400" dirty="0">
                <a:solidFill>
                  <a:schemeClr val="tx1"/>
                </a:solidFill>
              </a:rPr>
              <a:t> da Silva Costa</a:t>
            </a:r>
          </a:p>
          <a:p>
            <a:pPr marL="0" lvl="0" indent="0" algn="l" rtl="0">
              <a:lnSpc>
                <a:spcPct val="90000"/>
              </a:lnSpc>
              <a:spcBef>
                <a:spcPts val="0"/>
              </a:spcBef>
              <a:spcAft>
                <a:spcPts val="0"/>
              </a:spcAft>
              <a:buClr>
                <a:schemeClr val="dk1"/>
              </a:buClr>
              <a:buSzPts val="2400"/>
              <a:buNone/>
            </a:pPr>
            <a:endParaRPr lang="pt-BR" sz="2400" dirty="0">
              <a:solidFill>
                <a:schemeClr val="tx1"/>
              </a:solidFill>
            </a:endParaRPr>
          </a:p>
          <a:p>
            <a:pPr marL="0" lvl="0" indent="0" algn="l" rtl="0">
              <a:lnSpc>
                <a:spcPct val="90000"/>
              </a:lnSpc>
              <a:spcBef>
                <a:spcPts val="0"/>
              </a:spcBef>
              <a:spcAft>
                <a:spcPts val="0"/>
              </a:spcAft>
              <a:buClr>
                <a:schemeClr val="dk1"/>
              </a:buClr>
              <a:buSzPts val="2400"/>
              <a:buNone/>
            </a:pPr>
            <a:r>
              <a:rPr lang="pt-BR" sz="2400" b="1" dirty="0">
                <a:solidFill>
                  <a:schemeClr val="tx1"/>
                </a:solidFill>
              </a:rPr>
              <a:t>DIRETORIA DE PLANEJAMENTO E PROGRAMAS EDUCACIONAIS– DPPED</a:t>
            </a:r>
          </a:p>
          <a:p>
            <a:pPr marL="0" lvl="0" indent="0" algn="l" rtl="0">
              <a:lnSpc>
                <a:spcPct val="90000"/>
              </a:lnSpc>
              <a:spcBef>
                <a:spcPts val="0"/>
              </a:spcBef>
              <a:spcAft>
                <a:spcPts val="0"/>
              </a:spcAft>
              <a:buClr>
                <a:schemeClr val="dk1"/>
              </a:buClr>
              <a:buSzPts val="2400"/>
              <a:buNone/>
            </a:pPr>
            <a:r>
              <a:rPr lang="pt-BR" sz="2400" dirty="0">
                <a:solidFill>
                  <a:schemeClr val="tx1"/>
                </a:solidFill>
              </a:rPr>
              <a:t>Diretora: Prof.ª Dr.ª Lygia Maria </a:t>
            </a:r>
            <a:r>
              <a:rPr lang="pt-BR" sz="2400" dirty="0" err="1">
                <a:solidFill>
                  <a:schemeClr val="tx1"/>
                </a:solidFill>
              </a:rPr>
              <a:t>Policarpio</a:t>
            </a:r>
            <a:r>
              <a:rPr lang="pt-BR" sz="2400" dirty="0">
                <a:solidFill>
                  <a:schemeClr val="tx1"/>
                </a:solidFill>
              </a:rPr>
              <a:t> Ferreira.</a:t>
            </a:r>
          </a:p>
          <a:p>
            <a:pPr marL="0" lvl="0" indent="0" algn="l" rtl="0">
              <a:lnSpc>
                <a:spcPct val="90000"/>
              </a:lnSpc>
              <a:spcBef>
                <a:spcPts val="0"/>
              </a:spcBef>
              <a:spcAft>
                <a:spcPts val="0"/>
              </a:spcAft>
              <a:buClr>
                <a:schemeClr val="dk1"/>
              </a:buClr>
              <a:buSzPts val="2400"/>
              <a:buNone/>
            </a:pPr>
            <a:endParaRPr lang="pt-BR" sz="2400" dirty="0">
              <a:solidFill>
                <a:schemeClr val="tx1"/>
              </a:solidFill>
            </a:endParaRPr>
          </a:p>
          <a:p>
            <a:pPr marL="0" lvl="0" indent="0" algn="l" rtl="0">
              <a:lnSpc>
                <a:spcPct val="90000"/>
              </a:lnSpc>
              <a:spcBef>
                <a:spcPts val="0"/>
              </a:spcBef>
              <a:spcAft>
                <a:spcPts val="0"/>
              </a:spcAft>
              <a:buClr>
                <a:schemeClr val="dk1"/>
              </a:buClr>
              <a:buSzPts val="2400"/>
              <a:buNone/>
            </a:pPr>
            <a:r>
              <a:rPr lang="pt-BR" sz="2400" b="1" dirty="0">
                <a:solidFill>
                  <a:schemeClr val="tx1"/>
                </a:solidFill>
              </a:rPr>
              <a:t>DIVISÃO DE PLANEJAMENTO E GESTÃO EDUCACIONAL– DPGE</a:t>
            </a:r>
          </a:p>
          <a:p>
            <a:pPr marL="0" lvl="0" indent="0" algn="l" rtl="0">
              <a:lnSpc>
                <a:spcPct val="90000"/>
              </a:lnSpc>
              <a:spcBef>
                <a:spcPts val="0"/>
              </a:spcBef>
              <a:spcAft>
                <a:spcPts val="0"/>
              </a:spcAft>
              <a:buClr>
                <a:schemeClr val="dk1"/>
              </a:buClr>
              <a:buSzPts val="2400"/>
              <a:buNone/>
            </a:pPr>
            <a:r>
              <a:rPr lang="pt-BR" sz="2400" dirty="0">
                <a:solidFill>
                  <a:schemeClr val="tx1"/>
                </a:solidFill>
              </a:rPr>
              <a:t>Ellen Mayara Pereira Leite – Chefe de Divisão</a:t>
            </a:r>
            <a:endParaRPr dirty="0">
              <a:solidFill>
                <a:schemeClr val="tx1"/>
              </a:solidFill>
            </a:endParaRPr>
          </a:p>
          <a:p>
            <a:pPr marL="0" lvl="0" indent="0" algn="l" rtl="0">
              <a:lnSpc>
                <a:spcPct val="90000"/>
              </a:lnSpc>
              <a:spcBef>
                <a:spcPts val="1000"/>
              </a:spcBef>
              <a:spcAft>
                <a:spcPts val="0"/>
              </a:spcAft>
              <a:buClr>
                <a:schemeClr val="dk1"/>
              </a:buClr>
              <a:buSzPts val="2400"/>
              <a:buNone/>
            </a:pPr>
            <a:r>
              <a:rPr lang="pt-BR" sz="2400" dirty="0">
                <a:solidFill>
                  <a:schemeClr val="tx1"/>
                </a:solidFill>
              </a:rPr>
              <a:t>Ângelo José Barros Almeida – Administrador, responsável pelo SISPLAD.</a:t>
            </a:r>
          </a:p>
          <a:p>
            <a:pPr marL="0" lvl="0" indent="0" algn="l" rtl="0">
              <a:lnSpc>
                <a:spcPct val="90000"/>
              </a:lnSpc>
              <a:spcBef>
                <a:spcPts val="1000"/>
              </a:spcBef>
              <a:spcAft>
                <a:spcPts val="0"/>
              </a:spcAft>
              <a:buClr>
                <a:schemeClr val="dk1"/>
              </a:buClr>
              <a:buSzPts val="2400"/>
              <a:buNone/>
            </a:pPr>
            <a:r>
              <a:rPr lang="pt-BR" sz="2400" dirty="0">
                <a:solidFill>
                  <a:schemeClr val="tx1"/>
                </a:solidFill>
              </a:rPr>
              <a:t>Letícia Barreto Cabral da Silva – Coordenadora financeira e orçamentária.</a:t>
            </a:r>
            <a:endParaRPr sz="2400" dirty="0">
              <a:solidFill>
                <a:schemeClr val="tx1"/>
              </a:solidFill>
            </a:endParaRPr>
          </a:p>
          <a:p>
            <a:pPr marL="0" lvl="0" indent="0" algn="l" rtl="0">
              <a:lnSpc>
                <a:spcPct val="90000"/>
              </a:lnSpc>
              <a:spcBef>
                <a:spcPts val="1000"/>
              </a:spcBef>
              <a:spcAft>
                <a:spcPts val="0"/>
              </a:spcAft>
              <a:buClr>
                <a:schemeClr val="dk1"/>
              </a:buClr>
              <a:buSzPts val="2400"/>
              <a:buNone/>
            </a:pPr>
            <a:endParaRPr sz="2400" dirty="0">
              <a:solidFill>
                <a:schemeClr val="tx1"/>
              </a:solidFill>
            </a:endParaRPr>
          </a:p>
          <a:p>
            <a:pPr marL="0" lvl="0" indent="0" algn="l" rtl="0">
              <a:lnSpc>
                <a:spcPct val="90000"/>
              </a:lnSpc>
              <a:spcBef>
                <a:spcPts val="1000"/>
              </a:spcBef>
              <a:spcAft>
                <a:spcPts val="0"/>
              </a:spcAft>
              <a:buClr>
                <a:schemeClr val="dk1"/>
              </a:buClr>
              <a:buSzPts val="2400"/>
              <a:buNone/>
            </a:pPr>
            <a:r>
              <a:rPr lang="pt-BR" sz="2400" dirty="0">
                <a:solidFill>
                  <a:schemeClr val="tx1"/>
                </a:solidFill>
              </a:rPr>
              <a:t>Telefone: 2101-7132</a:t>
            </a:r>
            <a:endParaRPr dirty="0">
              <a:solidFill>
                <a:schemeClr val="tx1"/>
              </a:solidFill>
            </a:endParaRPr>
          </a:p>
          <a:p>
            <a:pPr marL="0" lvl="0" indent="0" algn="l" rtl="0">
              <a:lnSpc>
                <a:spcPct val="90000"/>
              </a:lnSpc>
              <a:spcBef>
                <a:spcPts val="1000"/>
              </a:spcBef>
              <a:spcAft>
                <a:spcPts val="0"/>
              </a:spcAft>
              <a:buClr>
                <a:schemeClr val="dk1"/>
              </a:buClr>
              <a:buSzPts val="2400"/>
              <a:buNone/>
            </a:pPr>
            <a:r>
              <a:rPr lang="pt-BR" sz="2400" dirty="0">
                <a:solidFill>
                  <a:schemeClr val="tx1"/>
                </a:solidFill>
              </a:rPr>
              <a:t>Memorando eletrônico para a DPGE</a:t>
            </a:r>
            <a:endParaRPr dirty="0">
              <a:solidFill>
                <a:schemeClr val="tx1"/>
              </a:solidFill>
            </a:endParaRPr>
          </a:p>
          <a:p>
            <a:pPr marL="0" lvl="0" indent="0" algn="l" rtl="0">
              <a:lnSpc>
                <a:spcPct val="90000"/>
              </a:lnSpc>
              <a:spcBef>
                <a:spcPts val="1000"/>
              </a:spcBef>
              <a:spcAft>
                <a:spcPts val="0"/>
              </a:spcAft>
              <a:buClr>
                <a:schemeClr val="dk1"/>
              </a:buClr>
              <a:buSzPts val="2400"/>
              <a:buNone/>
            </a:pPr>
            <a:r>
              <a:rPr lang="pt-BR" sz="2400" dirty="0">
                <a:solidFill>
                  <a:schemeClr val="tx1"/>
                </a:solidFill>
              </a:rPr>
              <a:t>E-mail: sisplad@unifesspa.edu.br</a:t>
            </a:r>
            <a:endParaRPr sz="2400" dirty="0">
              <a:solidFill>
                <a:schemeClr val="tx1"/>
              </a:solidFill>
            </a:endParaRPr>
          </a:p>
          <a:p>
            <a:pPr marL="0" lvl="0" indent="0" algn="l" rtl="0">
              <a:lnSpc>
                <a:spcPct val="90000"/>
              </a:lnSpc>
              <a:spcBef>
                <a:spcPts val="1000"/>
              </a:spcBef>
              <a:spcAft>
                <a:spcPts val="0"/>
              </a:spcAft>
              <a:buClr>
                <a:schemeClr val="dk1"/>
              </a:buClr>
              <a:buSzPts val="2400"/>
              <a:buNone/>
            </a:pPr>
            <a:endParaRPr sz="2400" dirty="0"/>
          </a:p>
          <a:p>
            <a:pPr marL="0" lvl="0" indent="0" algn="l" rtl="0">
              <a:lnSpc>
                <a:spcPct val="90000"/>
              </a:lnSpc>
              <a:spcBef>
                <a:spcPts val="1000"/>
              </a:spcBef>
              <a:spcAft>
                <a:spcPts val="0"/>
              </a:spcAft>
              <a:buClr>
                <a:schemeClr val="dk1"/>
              </a:buClr>
              <a:buSzPts val="2400"/>
              <a:buNone/>
            </a:pPr>
            <a:endParaRP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3"/>
          <p:cNvSpPr txBox="1">
            <a:spLocks noGrp="1"/>
          </p:cNvSpPr>
          <p:nvPr>
            <p:ph type="title"/>
          </p:nvPr>
        </p:nvSpPr>
        <p:spPr>
          <a:xfrm>
            <a:off x="3296992" y="95977"/>
            <a:ext cx="5598016" cy="701339"/>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3200"/>
              <a:buFont typeface="Calibri"/>
              <a:buNone/>
            </a:pPr>
            <a:r>
              <a:rPr lang="pt-BR" sz="3200" b="1" dirty="0">
                <a:solidFill>
                  <a:schemeClr val="tx1"/>
                </a:solidFill>
              </a:rPr>
              <a:t>O QUE É O SISPLAD?</a:t>
            </a:r>
            <a:endParaRPr dirty="0">
              <a:solidFill>
                <a:schemeClr val="tx1"/>
              </a:solidFill>
            </a:endParaRPr>
          </a:p>
        </p:txBody>
      </p:sp>
      <p:sp>
        <p:nvSpPr>
          <p:cNvPr id="99" name="Google Shape;99;p3"/>
          <p:cNvSpPr txBox="1"/>
          <p:nvPr/>
        </p:nvSpPr>
        <p:spPr>
          <a:xfrm>
            <a:off x="362442" y="1624128"/>
            <a:ext cx="3932237" cy="4671815"/>
          </a:xfrm>
          <a:prstGeom prst="rect">
            <a:avLst/>
          </a:prstGeom>
          <a:noFill/>
          <a:ln>
            <a:noFill/>
          </a:ln>
        </p:spPr>
        <p:txBody>
          <a:bodyPr spcFirstLastPara="1" wrap="square" lIns="91425" tIns="45700" rIns="91425" bIns="45700" anchor="t" anchorCtr="0">
            <a:noAutofit/>
          </a:bodyPr>
          <a:lstStyle/>
          <a:p>
            <a:pPr marL="228600" marR="0" lvl="0" indent="-228600" algn="just" rtl="0">
              <a:lnSpc>
                <a:spcPct val="90000"/>
              </a:lnSpc>
              <a:spcBef>
                <a:spcPts val="0"/>
              </a:spcBef>
              <a:spcAft>
                <a:spcPts val="0"/>
              </a:spcAft>
              <a:buClr>
                <a:schemeClr val="dk1"/>
              </a:buClr>
              <a:buSzPts val="2400"/>
              <a:buFont typeface="Arial"/>
              <a:buChar char="•"/>
            </a:pPr>
            <a:r>
              <a:rPr lang="pt-BR" sz="2400" b="0" i="0" u="none" strike="noStrike" cap="none" dirty="0">
                <a:solidFill>
                  <a:schemeClr val="dk1"/>
                </a:solidFill>
                <a:latin typeface="Calibri"/>
                <a:ea typeface="Calibri"/>
                <a:cs typeface="Calibri"/>
                <a:sym typeface="Calibri"/>
              </a:rPr>
              <a:t>O Sistema de Planejamento das Atividades Docentes (SISPLAD) da </a:t>
            </a:r>
            <a:r>
              <a:rPr lang="pt-BR" sz="2400" b="0" i="0" u="none" strike="noStrike" cap="none" dirty="0" err="1">
                <a:solidFill>
                  <a:schemeClr val="dk1"/>
                </a:solidFill>
                <a:latin typeface="Calibri"/>
                <a:ea typeface="Calibri"/>
                <a:cs typeface="Calibri"/>
                <a:sym typeface="Calibri"/>
              </a:rPr>
              <a:t>Unifesspa</a:t>
            </a:r>
            <a:r>
              <a:rPr lang="pt-BR" sz="2400" b="0" i="0" u="none" strike="noStrike" cap="none" dirty="0">
                <a:solidFill>
                  <a:schemeClr val="dk1"/>
                </a:solidFill>
                <a:latin typeface="Calibri"/>
                <a:ea typeface="Calibri"/>
                <a:cs typeface="Calibri"/>
                <a:sym typeface="Calibri"/>
              </a:rPr>
              <a:t>, é o sistema </a:t>
            </a:r>
            <a:r>
              <a:rPr lang="pt-BR" sz="2400" dirty="0">
                <a:solidFill>
                  <a:schemeClr val="dk1"/>
                </a:solidFill>
                <a:latin typeface="Calibri"/>
                <a:ea typeface="Calibri"/>
                <a:cs typeface="Calibri"/>
                <a:sym typeface="Calibri"/>
              </a:rPr>
              <a:t>em que</a:t>
            </a:r>
            <a:r>
              <a:rPr lang="pt-BR" sz="2400" b="0" i="0" u="none" strike="noStrike" cap="none" dirty="0">
                <a:solidFill>
                  <a:schemeClr val="dk1"/>
                </a:solidFill>
                <a:latin typeface="Calibri"/>
                <a:ea typeface="Calibri"/>
                <a:cs typeface="Calibri"/>
                <a:sym typeface="Calibri"/>
              </a:rPr>
              <a:t> são registrados os Planos Acadêmicos/PIT de cada Unidade/docente;</a:t>
            </a:r>
            <a:endParaRPr dirty="0"/>
          </a:p>
          <a:p>
            <a:pPr marL="0" marR="0" lvl="0" indent="0" algn="just" rtl="0">
              <a:lnSpc>
                <a:spcPct val="90000"/>
              </a:lnSpc>
              <a:spcBef>
                <a:spcPts val="1000"/>
              </a:spcBef>
              <a:spcAft>
                <a:spcPts val="0"/>
              </a:spcAft>
              <a:buClr>
                <a:schemeClr val="dk1"/>
              </a:buClr>
              <a:buSzPts val="2400"/>
              <a:buFont typeface="Arial"/>
              <a:buNone/>
            </a:pPr>
            <a:endParaRPr sz="2400" b="0" i="0" u="none" strike="noStrike" cap="none" dirty="0">
              <a:solidFill>
                <a:schemeClr val="dk1"/>
              </a:solidFill>
              <a:latin typeface="Calibri"/>
              <a:ea typeface="Calibri"/>
              <a:cs typeface="Calibri"/>
              <a:sym typeface="Calibri"/>
            </a:endParaRPr>
          </a:p>
          <a:p>
            <a:pPr marL="228600" marR="0" lvl="0" indent="-228600" algn="just" rtl="0">
              <a:lnSpc>
                <a:spcPct val="90000"/>
              </a:lnSpc>
              <a:spcBef>
                <a:spcPts val="1000"/>
              </a:spcBef>
              <a:spcAft>
                <a:spcPts val="0"/>
              </a:spcAft>
              <a:buClr>
                <a:schemeClr val="dk1"/>
              </a:buClr>
              <a:buSzPts val="2400"/>
              <a:buFont typeface="Arial"/>
              <a:buChar char="•"/>
            </a:pPr>
            <a:r>
              <a:rPr lang="pt-BR" sz="2400" b="0" i="0" u="none" strike="noStrike" cap="none" dirty="0">
                <a:solidFill>
                  <a:schemeClr val="dk1"/>
                </a:solidFill>
                <a:latin typeface="Calibri"/>
                <a:ea typeface="Calibri"/>
                <a:cs typeface="Calibri"/>
                <a:sym typeface="Calibri"/>
              </a:rPr>
              <a:t>O SISPLAD pode ser acessado por meio do endereço:</a:t>
            </a:r>
            <a:endParaRPr dirty="0"/>
          </a:p>
          <a:p>
            <a:pPr marL="0" marR="0" lvl="0" indent="0" algn="ctr" rtl="0">
              <a:lnSpc>
                <a:spcPct val="90000"/>
              </a:lnSpc>
              <a:spcBef>
                <a:spcPts val="1000"/>
              </a:spcBef>
              <a:spcAft>
                <a:spcPts val="0"/>
              </a:spcAft>
              <a:buClr>
                <a:schemeClr val="dk1"/>
              </a:buClr>
              <a:buSzPts val="1600"/>
              <a:buFont typeface="Arial"/>
              <a:buNone/>
            </a:pPr>
            <a:r>
              <a:rPr lang="pt-BR" sz="2200" b="0" i="0" u="sng" strike="noStrike" cap="none" dirty="0">
                <a:solidFill>
                  <a:schemeClr val="dk1"/>
                </a:solidFill>
                <a:latin typeface="Calibri"/>
                <a:ea typeface="Calibri"/>
                <a:cs typeface="Calibri"/>
                <a:sym typeface="Calibri"/>
                <a:hlinkClick r:id="rId3">
                  <a:extLst>
                    <a:ext uri="{A12FA001-AC4F-418D-AE19-62706E023703}">
                      <ahyp:hlinkClr xmlns:ahyp="http://schemas.microsoft.com/office/drawing/2018/hyperlinkcolor" xmlns="" val="tx"/>
                    </a:ext>
                  </a:extLst>
                </a:hlinkClick>
              </a:rPr>
              <a:t>https://sisplad.unifesspa.edu.br</a:t>
            </a:r>
            <a:endParaRPr sz="2200" b="0" i="0" u="none" strike="noStrike" cap="none" dirty="0">
              <a:solidFill>
                <a:schemeClr val="dk1"/>
              </a:solidFill>
              <a:latin typeface="Calibri"/>
              <a:ea typeface="Calibri"/>
              <a:cs typeface="Calibri"/>
              <a:sym typeface="Calibri"/>
            </a:endParaRPr>
          </a:p>
        </p:txBody>
      </p:sp>
      <p:pic>
        <p:nvPicPr>
          <p:cNvPr id="100" name="Google Shape;100;p3"/>
          <p:cNvPicPr preferRelativeResize="0"/>
          <p:nvPr/>
        </p:nvPicPr>
        <p:blipFill rotWithShape="1">
          <a:blip r:embed="rId4">
            <a:alphaModFix/>
          </a:blip>
          <a:srcRect/>
          <a:stretch/>
        </p:blipFill>
        <p:spPr>
          <a:xfrm>
            <a:off x="4438372" y="1757779"/>
            <a:ext cx="7753627" cy="4119238"/>
          </a:xfrm>
          <a:prstGeom prst="rect">
            <a:avLst/>
          </a:prstGeom>
          <a:noFill/>
          <a:ln w="9525" cap="flat" cmpd="sng">
            <a:solidFill>
              <a:srgbClr val="7F6000"/>
            </a:solidFill>
            <a:prstDash val="solid"/>
            <a:round/>
            <a:headEnd type="none" w="sm" len="sm"/>
            <a:tailEnd type="none" w="sm" len="sm"/>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4"/>
          <p:cNvSpPr txBox="1">
            <a:spLocks noGrp="1"/>
          </p:cNvSpPr>
          <p:nvPr>
            <p:ph type="title"/>
          </p:nvPr>
        </p:nvSpPr>
        <p:spPr>
          <a:xfrm>
            <a:off x="-311088" y="133165"/>
            <a:ext cx="10515600" cy="658332"/>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Calibri"/>
              <a:buNone/>
            </a:pPr>
            <a:r>
              <a:rPr lang="pt-BR" sz="3200" b="1" dirty="0">
                <a:solidFill>
                  <a:schemeClr val="tx1"/>
                </a:solidFill>
              </a:rPr>
              <a:t>QUANDO E COMO PREENCHER O PIT?</a:t>
            </a:r>
            <a:endParaRPr dirty="0">
              <a:solidFill>
                <a:schemeClr val="tx1"/>
              </a:solidFill>
            </a:endParaRPr>
          </a:p>
        </p:txBody>
      </p:sp>
      <p:sp>
        <p:nvSpPr>
          <p:cNvPr id="106" name="Google Shape;106;p4"/>
          <p:cNvSpPr txBox="1">
            <a:spLocks noGrp="1"/>
          </p:cNvSpPr>
          <p:nvPr>
            <p:ph idx="1"/>
          </p:nvPr>
        </p:nvSpPr>
        <p:spPr>
          <a:xfrm>
            <a:off x="580748" y="1526349"/>
            <a:ext cx="8731928" cy="4705775"/>
          </a:xfrm>
          <a:prstGeom prst="rect">
            <a:avLst/>
          </a:prstGeom>
          <a:noFill/>
          <a:ln>
            <a:noFill/>
          </a:ln>
        </p:spPr>
        <p:txBody>
          <a:bodyPr spcFirstLastPara="1" wrap="square" lIns="91425" tIns="45700" rIns="91425" bIns="45700" anchor="t" anchorCtr="0">
            <a:normAutofit/>
          </a:bodyPr>
          <a:lstStyle/>
          <a:p>
            <a:pPr lvl="0" algn="just" rtl="0">
              <a:lnSpc>
                <a:spcPct val="90000"/>
              </a:lnSpc>
              <a:spcBef>
                <a:spcPts val="0"/>
              </a:spcBef>
              <a:spcAft>
                <a:spcPts val="0"/>
              </a:spcAft>
              <a:buClr>
                <a:schemeClr val="dk1"/>
              </a:buClr>
              <a:buSzPts val="2400"/>
              <a:buFont typeface="Arial" panose="020B0604020202020204" pitchFamily="34" charset="0"/>
              <a:buChar char="•"/>
            </a:pPr>
            <a:r>
              <a:rPr lang="pt-BR" sz="2400" dirty="0">
                <a:solidFill>
                  <a:schemeClr val="tx1"/>
                </a:solidFill>
                <a:latin typeface="Calibri" panose="020F0502020204030204" pitchFamily="34" charset="0"/>
                <a:cs typeface="Calibri" panose="020F0502020204030204" pitchFamily="34" charset="0"/>
              </a:rPr>
              <a:t>No Calendário Acadêmico da </a:t>
            </a:r>
            <a:r>
              <a:rPr lang="pt-BR" sz="2400" dirty="0" err="1">
                <a:solidFill>
                  <a:schemeClr val="tx1"/>
                </a:solidFill>
                <a:latin typeface="Calibri" panose="020F0502020204030204" pitchFamily="34" charset="0"/>
                <a:cs typeface="Calibri" panose="020F0502020204030204" pitchFamily="34" charset="0"/>
              </a:rPr>
              <a:t>Unifesspa</a:t>
            </a:r>
            <a:r>
              <a:rPr lang="pt-BR" sz="2400" dirty="0">
                <a:solidFill>
                  <a:schemeClr val="tx1"/>
                </a:solidFill>
                <a:latin typeface="Calibri" panose="020F0502020204030204" pitchFamily="34" charset="0"/>
                <a:cs typeface="Calibri" panose="020F0502020204030204" pitchFamily="34" charset="0"/>
              </a:rPr>
              <a:t>, consta um período denominado de “planejamento acadêmico” no qual as Subunidades/Unidades discutem as atividades que serão desenvolvidas ao longo do período/semestre e aprovam os </a:t>
            </a:r>
            <a:r>
              <a:rPr lang="pt-BR" sz="2400" dirty="0" err="1">
                <a:solidFill>
                  <a:schemeClr val="tx1"/>
                </a:solidFill>
                <a:latin typeface="Calibri" panose="020F0502020204030204" pitchFamily="34" charset="0"/>
                <a:cs typeface="Calibri" panose="020F0502020204030204" pitchFamily="34" charset="0"/>
              </a:rPr>
              <a:t>PITs</a:t>
            </a:r>
            <a:r>
              <a:rPr lang="pt-BR" sz="2400" dirty="0">
                <a:solidFill>
                  <a:schemeClr val="tx1"/>
                </a:solidFill>
                <a:latin typeface="Calibri" panose="020F0502020204030204" pitchFamily="34" charset="0"/>
                <a:cs typeface="Calibri" panose="020F0502020204030204" pitchFamily="34" charset="0"/>
              </a:rPr>
              <a:t>/Planos Acadêmicos;</a:t>
            </a:r>
            <a:endParaRPr dirty="0">
              <a:solidFill>
                <a:schemeClr val="tx1"/>
              </a:solidFill>
              <a:latin typeface="Calibri" panose="020F0502020204030204" pitchFamily="34" charset="0"/>
              <a:cs typeface="Calibri" panose="020F0502020204030204" pitchFamily="34" charset="0"/>
            </a:endParaRPr>
          </a:p>
          <a:p>
            <a:pPr marL="228600" lvl="0" indent="-76200" algn="just" rtl="0">
              <a:lnSpc>
                <a:spcPct val="90000"/>
              </a:lnSpc>
              <a:spcBef>
                <a:spcPts val="1000"/>
              </a:spcBef>
              <a:spcAft>
                <a:spcPts val="0"/>
              </a:spcAft>
              <a:buClr>
                <a:schemeClr val="dk1"/>
              </a:buClr>
              <a:buSzPts val="2400"/>
              <a:buNone/>
            </a:pPr>
            <a:endParaRPr sz="2400" dirty="0">
              <a:solidFill>
                <a:schemeClr val="tx1"/>
              </a:solidFill>
              <a:latin typeface="Calibri" panose="020F0502020204030204" pitchFamily="34" charset="0"/>
              <a:cs typeface="Calibri" panose="020F0502020204030204" pitchFamily="34" charset="0"/>
            </a:endParaRPr>
          </a:p>
          <a:p>
            <a:pPr lvl="0" algn="just" rtl="0">
              <a:lnSpc>
                <a:spcPct val="90000"/>
              </a:lnSpc>
              <a:spcBef>
                <a:spcPts val="1000"/>
              </a:spcBef>
              <a:spcAft>
                <a:spcPts val="0"/>
              </a:spcAft>
              <a:buClr>
                <a:schemeClr val="dk1"/>
              </a:buClr>
              <a:buSzPts val="2400"/>
              <a:buFont typeface="Arial" panose="020B0604020202020204" pitchFamily="34" charset="0"/>
              <a:buChar char="•"/>
            </a:pPr>
            <a:r>
              <a:rPr lang="pt-BR" sz="2400" dirty="0">
                <a:solidFill>
                  <a:schemeClr val="tx1"/>
                </a:solidFill>
                <a:latin typeface="Calibri" panose="020F0502020204030204" pitchFamily="34" charset="0"/>
                <a:cs typeface="Calibri" panose="020F0502020204030204" pitchFamily="34" charset="0"/>
              </a:rPr>
              <a:t>Neste período, o(a) docente deve preencher o “Formulário Plano Individual de Trabalho” disponível na página da PROEG  no link </a:t>
            </a:r>
            <a:r>
              <a:rPr lang="pt-BR" sz="2400" u="sng" dirty="0">
                <a:solidFill>
                  <a:schemeClr val="tx1"/>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xmlns="" val="tx"/>
                    </a:ext>
                  </a:extLst>
                </a:hlinkClick>
              </a:rPr>
              <a:t>https://proeg.unifesspa.edu.br/orienta%C3%A7%C3%B5es.html</a:t>
            </a:r>
            <a:r>
              <a:rPr lang="pt-BR" sz="2400" dirty="0">
                <a:solidFill>
                  <a:schemeClr val="tx1"/>
                </a:solidFill>
                <a:latin typeface="Calibri" panose="020F0502020204030204" pitchFamily="34" charset="0"/>
                <a:cs typeface="Calibri" panose="020F0502020204030204" pitchFamily="34" charset="0"/>
              </a:rPr>
              <a:t> e apresentar para a sua Subunidade, no prazo estipulado pela mesma, para posterior aprovação pela Subunidade e Unidade Acadêmica e registro no SISPLAD;</a:t>
            </a:r>
            <a:endParaRPr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5"/>
          <p:cNvSpPr txBox="1"/>
          <p:nvPr/>
        </p:nvSpPr>
        <p:spPr>
          <a:xfrm rot="-5400000">
            <a:off x="-962753" y="2644170"/>
            <a:ext cx="4152900" cy="156966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3200" b="1" i="0" u="none" strike="noStrike" cap="none" dirty="0">
                <a:solidFill>
                  <a:schemeClr val="dk1"/>
                </a:solidFill>
                <a:latin typeface="Calibri"/>
                <a:ea typeface="Calibri"/>
                <a:cs typeface="Calibri"/>
                <a:sym typeface="Calibri"/>
              </a:rPr>
              <a:t>Formulário: Plano Individual de Trabalho - Docente</a:t>
            </a:r>
            <a:endParaRPr dirty="0"/>
          </a:p>
        </p:txBody>
      </p:sp>
      <p:grpSp>
        <p:nvGrpSpPr>
          <p:cNvPr id="112" name="Google Shape;112;p5"/>
          <p:cNvGrpSpPr/>
          <p:nvPr/>
        </p:nvGrpSpPr>
        <p:grpSpPr>
          <a:xfrm>
            <a:off x="1839751" y="897622"/>
            <a:ext cx="9093372" cy="5733876"/>
            <a:chOff x="1117600" y="0"/>
            <a:chExt cx="10371295" cy="6858000"/>
          </a:xfrm>
        </p:grpSpPr>
        <p:pic>
          <p:nvPicPr>
            <p:cNvPr id="113" name="Google Shape;113;p5"/>
            <p:cNvPicPr preferRelativeResize="0"/>
            <p:nvPr/>
          </p:nvPicPr>
          <p:blipFill rotWithShape="1">
            <a:blip r:embed="rId3">
              <a:alphaModFix/>
            </a:blip>
            <a:srcRect/>
            <a:stretch/>
          </p:blipFill>
          <p:spPr>
            <a:xfrm>
              <a:off x="1117600" y="0"/>
              <a:ext cx="5164518" cy="6858000"/>
            </a:xfrm>
            <a:prstGeom prst="rect">
              <a:avLst/>
            </a:prstGeom>
            <a:noFill/>
            <a:ln w="9525" cap="flat" cmpd="sng">
              <a:solidFill>
                <a:srgbClr val="7F6000"/>
              </a:solidFill>
              <a:prstDash val="solid"/>
              <a:round/>
              <a:headEnd type="none" w="sm" len="sm"/>
              <a:tailEnd type="none" w="sm" len="sm"/>
            </a:ln>
          </p:spPr>
        </p:pic>
        <p:pic>
          <p:nvPicPr>
            <p:cNvPr id="114" name="Google Shape;114;p5"/>
            <p:cNvPicPr preferRelativeResize="0"/>
            <p:nvPr/>
          </p:nvPicPr>
          <p:blipFill rotWithShape="1">
            <a:blip r:embed="rId4">
              <a:alphaModFix/>
            </a:blip>
            <a:srcRect/>
            <a:stretch/>
          </p:blipFill>
          <p:spPr>
            <a:xfrm>
              <a:off x="6282118" y="0"/>
              <a:ext cx="5206777" cy="6858000"/>
            </a:xfrm>
            <a:prstGeom prst="rect">
              <a:avLst/>
            </a:prstGeom>
            <a:noFill/>
            <a:ln w="9525" cap="flat" cmpd="sng">
              <a:solidFill>
                <a:srgbClr val="7F6000"/>
              </a:solidFill>
              <a:prstDash val="solid"/>
              <a:round/>
              <a:headEnd type="none" w="sm" len="sm"/>
              <a:tailEnd type="none" w="sm" len="sm"/>
            </a:ln>
          </p:spPr>
        </p:pic>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6"/>
          <p:cNvSpPr txBox="1"/>
          <p:nvPr/>
        </p:nvSpPr>
        <p:spPr>
          <a:xfrm>
            <a:off x="427958" y="32713"/>
            <a:ext cx="8912806"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3200" b="1" i="0" u="none" strike="noStrike" cap="none" dirty="0">
                <a:solidFill>
                  <a:schemeClr val="dk1"/>
                </a:solidFill>
                <a:latin typeface="Calibri"/>
                <a:ea typeface="Calibri"/>
                <a:cs typeface="Calibri"/>
                <a:sym typeface="Calibri"/>
              </a:rPr>
              <a:t>CRONOGRAMA DE TRABALHO SISPLAD </a:t>
            </a:r>
            <a:r>
              <a:rPr lang="pt-BR" sz="3200" b="1" i="0" u="none" strike="noStrike" cap="none" dirty="0" smtClean="0">
                <a:solidFill>
                  <a:schemeClr val="dk1"/>
                </a:solidFill>
                <a:latin typeface="Calibri"/>
                <a:ea typeface="Calibri"/>
                <a:cs typeface="Calibri"/>
                <a:sym typeface="Calibri"/>
              </a:rPr>
              <a:t>2023</a:t>
            </a:r>
            <a:endParaRPr dirty="0"/>
          </a:p>
        </p:txBody>
      </p:sp>
      <p:sp>
        <p:nvSpPr>
          <p:cNvPr id="121" name="Google Shape;121;p6"/>
          <p:cNvSpPr txBox="1"/>
          <p:nvPr/>
        </p:nvSpPr>
        <p:spPr>
          <a:xfrm>
            <a:off x="-176964" y="3393124"/>
            <a:ext cx="4052928" cy="30541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1400" b="0" i="1" u="none" strike="noStrike" cap="none" dirty="0">
                <a:solidFill>
                  <a:schemeClr val="dk1"/>
                </a:solidFill>
                <a:latin typeface="Calibri"/>
                <a:ea typeface="Calibri"/>
                <a:cs typeface="Calibri"/>
                <a:sym typeface="Calibri"/>
              </a:rPr>
              <a:t>Fonte: Memorandos eletrônicos 14/2023-DPPED </a:t>
            </a:r>
            <a:endParaRPr dirty="0"/>
          </a:p>
        </p:txBody>
      </p:sp>
      <p:graphicFrame>
        <p:nvGraphicFramePr>
          <p:cNvPr id="122" name="Google Shape;122;p6"/>
          <p:cNvGraphicFramePr/>
          <p:nvPr>
            <p:extLst>
              <p:ext uri="{D42A27DB-BD31-4B8C-83A1-F6EECF244321}">
                <p14:modId xmlns:p14="http://schemas.microsoft.com/office/powerpoint/2010/main" val="1525278510"/>
              </p:ext>
            </p:extLst>
          </p:nvPr>
        </p:nvGraphicFramePr>
        <p:xfrm>
          <a:off x="76343" y="799970"/>
          <a:ext cx="9396129" cy="2498609"/>
        </p:xfrm>
        <a:graphic>
          <a:graphicData uri="http://schemas.openxmlformats.org/drawingml/2006/table">
            <a:tbl>
              <a:tblPr firstRow="1" firstCol="1" bandRow="1">
                <a:noFill/>
                <a:tableStyleId>{F75A3769-87D8-4132-987F-6EDA25AB9E27}</a:tableStyleId>
              </a:tblPr>
              <a:tblGrid>
                <a:gridCol w="1674295">
                  <a:extLst>
                    <a:ext uri="{9D8B030D-6E8A-4147-A177-3AD203B41FA5}">
                      <a16:colId xmlns:a16="http://schemas.microsoft.com/office/drawing/2014/main" val="20000"/>
                    </a:ext>
                  </a:extLst>
                </a:gridCol>
                <a:gridCol w="2301474">
                  <a:extLst>
                    <a:ext uri="{9D8B030D-6E8A-4147-A177-3AD203B41FA5}">
                      <a16:colId xmlns:a16="http://schemas.microsoft.com/office/drawing/2014/main" val="20001"/>
                    </a:ext>
                  </a:extLst>
                </a:gridCol>
                <a:gridCol w="1602963">
                  <a:extLst>
                    <a:ext uri="{9D8B030D-6E8A-4147-A177-3AD203B41FA5}">
                      <a16:colId xmlns:a16="http://schemas.microsoft.com/office/drawing/2014/main" val="20002"/>
                    </a:ext>
                  </a:extLst>
                </a:gridCol>
                <a:gridCol w="2050742">
                  <a:extLst>
                    <a:ext uri="{9D8B030D-6E8A-4147-A177-3AD203B41FA5}">
                      <a16:colId xmlns:a16="http://schemas.microsoft.com/office/drawing/2014/main" val="793054113"/>
                    </a:ext>
                  </a:extLst>
                </a:gridCol>
                <a:gridCol w="1766655">
                  <a:extLst>
                    <a:ext uri="{9D8B030D-6E8A-4147-A177-3AD203B41FA5}">
                      <a16:colId xmlns:a16="http://schemas.microsoft.com/office/drawing/2014/main" val="1224012948"/>
                    </a:ext>
                  </a:extLst>
                </a:gridCol>
              </a:tblGrid>
              <a:tr h="802543">
                <a:tc>
                  <a:txBody>
                    <a:bodyPr/>
                    <a:lstStyle/>
                    <a:p>
                      <a:pPr marL="0" marR="0" lvl="0" indent="0" algn="ctr" rtl="0">
                        <a:lnSpc>
                          <a:spcPct val="107000"/>
                        </a:lnSpc>
                        <a:spcBef>
                          <a:spcPts val="0"/>
                        </a:spcBef>
                        <a:spcAft>
                          <a:spcPts val="0"/>
                        </a:spcAft>
                        <a:buNone/>
                      </a:pPr>
                      <a:r>
                        <a:rPr lang="pt-BR" sz="1800" u="none" strike="noStrike" cap="none" dirty="0">
                          <a:solidFill>
                            <a:schemeClr val="dk1"/>
                          </a:solidFill>
                        </a:rPr>
                        <a:t>PLANO</a:t>
                      </a:r>
                      <a:endParaRPr sz="1600" u="none" strike="noStrike" cap="none" dirty="0">
                        <a:solidFill>
                          <a:schemeClr val="dk1"/>
                        </a:solidFill>
                        <a:latin typeface="Calibri"/>
                        <a:ea typeface="Calibri"/>
                        <a:cs typeface="Calibri"/>
                        <a:sym typeface="Calibri"/>
                      </a:endParaRPr>
                    </a:p>
                  </a:txBody>
                  <a:tcPr marL="54450" marR="54450"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cell3D prstMaterial="dkEdge">
                      <a:bevel prst="coolSlant"/>
                      <a:lightRig rig="flood" dir="t"/>
                    </a:cell3D>
                    <a:solidFill>
                      <a:schemeClr val="accent1">
                        <a:alpha val="69803"/>
                      </a:schemeClr>
                    </a:solidFill>
                  </a:tcPr>
                </a:tc>
                <a:tc>
                  <a:txBody>
                    <a:bodyPr/>
                    <a:lstStyle/>
                    <a:p>
                      <a:pPr marL="0" marR="0" lvl="0" indent="0" algn="ctr" rtl="0">
                        <a:lnSpc>
                          <a:spcPct val="107000"/>
                        </a:lnSpc>
                        <a:spcBef>
                          <a:spcPts val="0"/>
                        </a:spcBef>
                        <a:spcAft>
                          <a:spcPts val="0"/>
                        </a:spcAft>
                        <a:buNone/>
                      </a:pPr>
                      <a:r>
                        <a:rPr lang="pt-BR" sz="1800" u="none" strike="noStrike" cap="none" dirty="0">
                          <a:solidFill>
                            <a:schemeClr val="dk1"/>
                          </a:solidFill>
                        </a:rPr>
                        <a:t>PERÍODO DE REGISTRO DOS PLANOS NO SISPLAD</a:t>
                      </a:r>
                      <a:endParaRPr sz="1600" u="none" strike="noStrike" cap="none" dirty="0">
                        <a:solidFill>
                          <a:schemeClr val="dk1"/>
                        </a:solidFill>
                        <a:latin typeface="Calibri"/>
                        <a:ea typeface="Calibri"/>
                        <a:cs typeface="Calibri"/>
                        <a:sym typeface="Calibri"/>
                      </a:endParaRPr>
                    </a:p>
                  </a:txBody>
                  <a:tcPr marL="54450" marR="54450"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cell3D prstMaterial="dkEdge">
                      <a:bevel prst="coolSlant"/>
                      <a:lightRig rig="flood" dir="t"/>
                    </a:cell3D>
                    <a:solidFill>
                      <a:schemeClr val="accent1">
                        <a:alpha val="69803"/>
                      </a:schemeClr>
                    </a:solidFill>
                  </a:tcPr>
                </a:tc>
                <a:tc>
                  <a:txBody>
                    <a:bodyPr/>
                    <a:lstStyle/>
                    <a:p>
                      <a:pPr marL="0" marR="0" lvl="0" indent="0" algn="ctr" rtl="0">
                        <a:lnSpc>
                          <a:spcPct val="107000"/>
                        </a:lnSpc>
                        <a:spcBef>
                          <a:spcPts val="0"/>
                        </a:spcBef>
                        <a:spcAft>
                          <a:spcPts val="0"/>
                        </a:spcAft>
                        <a:buNone/>
                      </a:pPr>
                      <a:r>
                        <a:rPr lang="pt-BR" sz="1800" u="none" strike="noStrike" cap="none" dirty="0">
                          <a:solidFill>
                            <a:schemeClr val="dk1"/>
                          </a:solidFill>
                          <a:latin typeface="Calibri"/>
                          <a:ea typeface="Calibri"/>
                          <a:cs typeface="Calibri"/>
                          <a:sym typeface="Calibri"/>
                        </a:rPr>
                        <a:t>RESPONSÁVEL</a:t>
                      </a:r>
                      <a:endParaRPr sz="2000" dirty="0"/>
                    </a:p>
                  </a:txBody>
                  <a:tcPr marL="54450" marR="54450" marT="0" marB="0" anchor="ctr">
                    <a:lnL w="9525" cap="flat" cmpd="sng" algn="ctr">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cell3D prstMaterial="dkEdge">
                      <a:bevel prst="coolSlant"/>
                      <a:lightRig rig="flood" dir="t"/>
                    </a:cell3D>
                    <a:solidFill>
                      <a:schemeClr val="accent1">
                        <a:alpha val="69803"/>
                      </a:schemeClr>
                    </a:solidFill>
                  </a:tcPr>
                </a:tc>
                <a:tc>
                  <a:txBody>
                    <a:bodyPr/>
                    <a:lstStyle/>
                    <a:p>
                      <a:pPr marL="0" marR="0" lvl="0" indent="0" algn="ctr" rtl="0">
                        <a:lnSpc>
                          <a:spcPct val="107000"/>
                        </a:lnSpc>
                        <a:spcBef>
                          <a:spcPts val="0"/>
                        </a:spcBef>
                        <a:spcAft>
                          <a:spcPts val="0"/>
                        </a:spcAft>
                        <a:buNone/>
                      </a:pPr>
                      <a:r>
                        <a:rPr lang="pt-BR" dirty="0">
                          <a:solidFill>
                            <a:schemeClr val="tx1"/>
                          </a:solidFill>
                        </a:rPr>
                        <a:t>PERÍODO DE AJUSTE E RESPOSTAS DE INCONSISTÊNCIAS</a:t>
                      </a:r>
                      <a:endParaRPr dirty="0">
                        <a:solidFill>
                          <a:schemeClr val="tx1"/>
                        </a:solidFill>
                      </a:endParaRPr>
                    </a:p>
                  </a:txBody>
                  <a:tcPr marL="54450" marR="54450" marT="0" marB="0" anchor="ctr">
                    <a:lnL w="9525" cap="flat" cmpd="sng" algn="ctr">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cell3D prstMaterial="dkEdge">
                      <a:bevel prst="coolSlant"/>
                      <a:lightRig rig="flood" dir="t"/>
                    </a:cell3D>
                    <a:solidFill>
                      <a:schemeClr val="accent1">
                        <a:alpha val="69803"/>
                      </a:schemeClr>
                    </a:solidFill>
                  </a:tcPr>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lang="pt-BR" sz="1800" u="none" strike="noStrike" cap="none" dirty="0">
                          <a:solidFill>
                            <a:schemeClr val="dk1"/>
                          </a:solidFill>
                          <a:latin typeface="Calibri"/>
                          <a:ea typeface="Calibri"/>
                          <a:cs typeface="Calibri"/>
                          <a:sym typeface="Calibri"/>
                        </a:rPr>
                        <a:t>RESPONSÁVEL</a:t>
                      </a:r>
                      <a:endParaRPr lang="pt-BR" dirty="0"/>
                    </a:p>
                  </a:txBody>
                  <a:tcPr marL="54450" marR="54450" marT="0" marB="0" anchor="ctr">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cell3D prstMaterial="dkEdge">
                      <a:bevel prst="coolSlant"/>
                      <a:lightRig rig="flood" dir="t"/>
                    </a:cell3D>
                    <a:solidFill>
                      <a:schemeClr val="accent1">
                        <a:alpha val="69803"/>
                      </a:schemeClr>
                    </a:solidFill>
                  </a:tcPr>
                </a:tc>
                <a:extLst>
                  <a:ext uri="{0D108BD9-81ED-4DB2-BD59-A6C34878D82A}">
                    <a16:rowId xmlns:a16="http://schemas.microsoft.com/office/drawing/2014/main" val="10000"/>
                  </a:ext>
                </a:extLst>
              </a:tr>
              <a:tr h="822952">
                <a:tc>
                  <a:txBody>
                    <a:bodyPr/>
                    <a:lstStyle/>
                    <a:p>
                      <a:pPr marL="0" marR="0" lvl="0" indent="0" algn="ctr" rtl="0">
                        <a:lnSpc>
                          <a:spcPct val="107000"/>
                        </a:lnSpc>
                        <a:spcBef>
                          <a:spcPts val="0"/>
                        </a:spcBef>
                        <a:spcAft>
                          <a:spcPts val="0"/>
                        </a:spcAft>
                        <a:buNone/>
                      </a:pPr>
                      <a:r>
                        <a:rPr lang="pt-BR" sz="1800" u="none" strike="noStrike" cap="none" dirty="0">
                          <a:solidFill>
                            <a:schemeClr val="dk1"/>
                          </a:solidFill>
                        </a:rPr>
                        <a:t>1° semestre de 2023</a:t>
                      </a:r>
                      <a:endParaRPr sz="1600" u="none" strike="noStrike" cap="none" dirty="0">
                        <a:solidFill>
                          <a:schemeClr val="dk1"/>
                        </a:solidFill>
                        <a:latin typeface="Calibri"/>
                        <a:ea typeface="Calibri"/>
                        <a:cs typeface="Calibri"/>
                        <a:sym typeface="Calibri"/>
                      </a:endParaRPr>
                    </a:p>
                  </a:txBody>
                  <a:tcPr marL="54450" marR="54450" marT="0" marB="0" anchor="ctr">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cell3D prstMaterial="dkEdge">
                      <a:bevel prst="coolSlant"/>
                      <a:lightRig rig="flood" dir="t"/>
                    </a:cell3D>
                    <a:solidFill>
                      <a:schemeClr val="accent1">
                        <a:lumMod val="60000"/>
                        <a:lumOff val="40000"/>
                      </a:schemeClr>
                    </a:solidFill>
                  </a:tcPr>
                </a:tc>
                <a:tc>
                  <a:txBody>
                    <a:bodyPr/>
                    <a:lstStyle/>
                    <a:p>
                      <a:pPr marL="0" marR="0" lvl="0" indent="0" algn="ctr" rtl="0">
                        <a:lnSpc>
                          <a:spcPct val="107000"/>
                        </a:lnSpc>
                        <a:spcBef>
                          <a:spcPts val="0"/>
                        </a:spcBef>
                        <a:spcAft>
                          <a:spcPts val="0"/>
                        </a:spcAft>
                        <a:buNone/>
                      </a:pPr>
                      <a:r>
                        <a:rPr lang="pt-BR" sz="1800" u="none" strike="noStrike" cap="none" dirty="0"/>
                        <a:t>10/04/2023 a 05/05/2023</a:t>
                      </a:r>
                      <a:endParaRPr sz="1600" u="none" strike="noStrike" cap="none" dirty="0">
                        <a:solidFill>
                          <a:schemeClr val="dk1"/>
                        </a:solidFill>
                        <a:latin typeface="Calibri"/>
                        <a:ea typeface="Calibri"/>
                        <a:cs typeface="Calibri"/>
                        <a:sym typeface="Calibri"/>
                      </a:endParaRPr>
                    </a:p>
                  </a:txBody>
                  <a:tcPr marL="54450" marR="54450" marT="0" marB="0" anchor="ctr">
                    <a:lnL w="9525" cap="flat" cmpd="sng" algn="ctr">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cell3D prstMaterial="dkEdge">
                      <a:bevel prst="coolSlant"/>
                      <a:lightRig rig="flood" dir="t"/>
                    </a:cell3D>
                    <a:solidFill>
                      <a:schemeClr val="bg1"/>
                    </a:solidFill>
                  </a:tcPr>
                </a:tc>
                <a:tc>
                  <a:txBody>
                    <a:bodyPr/>
                    <a:lstStyle/>
                    <a:p>
                      <a:pPr marL="0" marR="0" lvl="0" indent="0" algn="ctr" rtl="0">
                        <a:lnSpc>
                          <a:spcPct val="107000"/>
                        </a:lnSpc>
                        <a:spcBef>
                          <a:spcPts val="0"/>
                        </a:spcBef>
                        <a:spcAft>
                          <a:spcPts val="0"/>
                        </a:spcAft>
                        <a:buNone/>
                      </a:pPr>
                      <a:r>
                        <a:rPr lang="pt-BR" sz="1800" u="none" strike="noStrike" cap="none" dirty="0">
                          <a:solidFill>
                            <a:schemeClr val="dk1"/>
                          </a:solidFill>
                          <a:latin typeface="Calibri"/>
                          <a:ea typeface="Calibri"/>
                          <a:cs typeface="Calibri"/>
                          <a:sym typeface="Calibri"/>
                        </a:rPr>
                        <a:t>Unidades e</a:t>
                      </a:r>
                    </a:p>
                    <a:p>
                      <a:pPr marL="0" marR="0" lvl="0" indent="0" algn="ctr" rtl="0">
                        <a:lnSpc>
                          <a:spcPct val="107000"/>
                        </a:lnSpc>
                        <a:spcBef>
                          <a:spcPts val="0"/>
                        </a:spcBef>
                        <a:spcAft>
                          <a:spcPts val="0"/>
                        </a:spcAft>
                        <a:buNone/>
                      </a:pPr>
                      <a:r>
                        <a:rPr lang="pt-BR" sz="1800" u="none" strike="noStrike" cap="none" dirty="0">
                          <a:solidFill>
                            <a:schemeClr val="dk1"/>
                          </a:solidFill>
                          <a:latin typeface="Calibri"/>
                          <a:ea typeface="Calibri"/>
                          <a:cs typeface="Calibri"/>
                          <a:sym typeface="Calibri"/>
                        </a:rPr>
                        <a:t>Subunidades</a:t>
                      </a:r>
                      <a:endParaRPr lang="pt-BR" dirty="0"/>
                    </a:p>
                  </a:txBody>
                  <a:tcPr marL="54450" marR="54450" marT="0" marB="0" anchor="ctr">
                    <a:lnL w="9525" cap="flat" cmpd="sng" algn="ctr">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cell3D prstMaterial="dkEdge">
                      <a:bevel prst="coolSlant"/>
                      <a:lightRig rig="flood" dir="t"/>
                    </a:cell3D>
                    <a:solidFill>
                      <a:schemeClr val="bg1"/>
                    </a:solidFill>
                  </a:tcPr>
                </a:tc>
                <a:tc>
                  <a:txBody>
                    <a:bodyPr/>
                    <a:lstStyle/>
                    <a:p>
                      <a:pPr marL="0" marR="0" lvl="0" indent="0" algn="ctr" rtl="0">
                        <a:lnSpc>
                          <a:spcPct val="107000"/>
                        </a:lnSpc>
                        <a:spcBef>
                          <a:spcPts val="0"/>
                        </a:spcBef>
                        <a:spcAft>
                          <a:spcPts val="0"/>
                        </a:spcAft>
                        <a:buNone/>
                      </a:pPr>
                      <a:r>
                        <a:rPr lang="pt-BR" dirty="0"/>
                        <a:t>12/06/2023 a 30/06/2023</a:t>
                      </a:r>
                      <a:endParaRPr dirty="0"/>
                    </a:p>
                  </a:txBody>
                  <a:tcPr marL="54450" marR="54450" marT="0" marB="0" anchor="ctr">
                    <a:lnL w="9525" cap="flat" cmpd="sng" algn="ctr">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cell3D prstMaterial="dkEdge">
                      <a:bevel prst="coolSlant"/>
                      <a:lightRig rig="flood" dir="t"/>
                    </a:cell3D>
                    <a:solidFill>
                      <a:schemeClr val="bg1"/>
                    </a:solidFill>
                  </a:tcPr>
                </a:tc>
                <a:tc>
                  <a:txBody>
                    <a:bodyPr/>
                    <a:lstStyle/>
                    <a:p>
                      <a:pPr marL="0" marR="0" lvl="0" indent="0" algn="ctr" rtl="0">
                        <a:lnSpc>
                          <a:spcPct val="107000"/>
                        </a:lnSpc>
                        <a:spcBef>
                          <a:spcPts val="0"/>
                        </a:spcBef>
                        <a:spcAft>
                          <a:spcPts val="0"/>
                        </a:spcAft>
                        <a:buNone/>
                      </a:pPr>
                      <a:r>
                        <a:rPr lang="pt-BR" sz="1800" u="none" strike="noStrike" cap="none" dirty="0">
                          <a:solidFill>
                            <a:schemeClr val="dk1"/>
                          </a:solidFill>
                          <a:latin typeface="Calibri"/>
                          <a:ea typeface="Calibri"/>
                          <a:cs typeface="Calibri"/>
                          <a:sym typeface="Calibri"/>
                        </a:rPr>
                        <a:t>Unidades </a:t>
                      </a:r>
                      <a:endParaRPr dirty="0"/>
                    </a:p>
                  </a:txBody>
                  <a:tcPr marL="54450" marR="54450" marT="0" marB="0" anchor="ctr">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cell3D prstMaterial="dkEdge">
                      <a:bevel prst="coolSlant"/>
                      <a:lightRig rig="flood" dir="t"/>
                    </a:cell3D>
                    <a:solidFill>
                      <a:schemeClr val="bg1"/>
                    </a:solidFill>
                  </a:tcPr>
                </a:tc>
                <a:extLst>
                  <a:ext uri="{0D108BD9-81ED-4DB2-BD59-A6C34878D82A}">
                    <a16:rowId xmlns:a16="http://schemas.microsoft.com/office/drawing/2014/main" val="10002"/>
                  </a:ext>
                </a:extLst>
              </a:tr>
              <a:tr h="808183">
                <a:tc>
                  <a:txBody>
                    <a:bodyPr/>
                    <a:lstStyle/>
                    <a:p>
                      <a:pPr marL="0" marR="0" lvl="0" indent="0" algn="ctr" rtl="0">
                        <a:lnSpc>
                          <a:spcPct val="107000"/>
                        </a:lnSpc>
                        <a:spcBef>
                          <a:spcPts val="0"/>
                        </a:spcBef>
                        <a:spcAft>
                          <a:spcPts val="0"/>
                        </a:spcAft>
                        <a:buNone/>
                      </a:pPr>
                      <a:r>
                        <a:rPr lang="pt-BR" sz="1800" u="none" strike="noStrike" cap="none" dirty="0">
                          <a:solidFill>
                            <a:schemeClr val="dk1"/>
                          </a:solidFill>
                        </a:rPr>
                        <a:t>2° semestre de 2023</a:t>
                      </a:r>
                      <a:endParaRPr sz="1600" u="none" strike="noStrike" cap="none" dirty="0">
                        <a:solidFill>
                          <a:schemeClr val="dk1"/>
                        </a:solidFill>
                        <a:latin typeface="Calibri"/>
                        <a:ea typeface="Calibri"/>
                        <a:cs typeface="Calibri"/>
                        <a:sym typeface="Calibri"/>
                      </a:endParaRPr>
                    </a:p>
                  </a:txBody>
                  <a:tcPr marL="54450" marR="54450" marT="0" marB="0" anchor="ctr">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cell3D prstMaterial="dkEdge">
                      <a:bevel prst="coolSlant"/>
                      <a:lightRig rig="flood" dir="t"/>
                    </a:cell3D>
                    <a:solidFill>
                      <a:schemeClr val="accent1">
                        <a:lumMod val="60000"/>
                        <a:lumOff val="40000"/>
                      </a:schemeClr>
                    </a:solidFill>
                  </a:tcPr>
                </a:tc>
                <a:tc>
                  <a:txBody>
                    <a:bodyPr/>
                    <a:lstStyle/>
                    <a:p>
                      <a:pPr marL="0" marR="0" lvl="0" indent="0" algn="ctr" rtl="0">
                        <a:lnSpc>
                          <a:spcPct val="107000"/>
                        </a:lnSpc>
                        <a:spcBef>
                          <a:spcPts val="0"/>
                        </a:spcBef>
                        <a:spcAft>
                          <a:spcPts val="0"/>
                        </a:spcAft>
                        <a:buNone/>
                      </a:pPr>
                      <a:r>
                        <a:rPr lang="pt-BR" sz="1800" u="none" strike="noStrike" cap="none" dirty="0"/>
                        <a:t>21/08/2023 a 15/09/2023</a:t>
                      </a:r>
                      <a:endParaRPr sz="1600" u="none" strike="noStrike" cap="none" dirty="0">
                        <a:solidFill>
                          <a:schemeClr val="dk1"/>
                        </a:solidFill>
                        <a:latin typeface="Calibri"/>
                        <a:ea typeface="Calibri"/>
                        <a:cs typeface="Calibri"/>
                        <a:sym typeface="Calibri"/>
                      </a:endParaRPr>
                    </a:p>
                  </a:txBody>
                  <a:tcPr marL="54450" marR="54450" marT="0" marB="0" anchor="ctr">
                    <a:lnL w="9525" cap="flat" cmpd="sng" algn="ctr">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cell3D prstMaterial="dkEdge">
                      <a:bevel prst="coolSlant"/>
                      <a:lightRig rig="flood" dir="t"/>
                    </a:cell3D>
                    <a:solidFill>
                      <a:schemeClr val="bg1"/>
                    </a:solidFill>
                  </a:tcPr>
                </a:tc>
                <a:tc>
                  <a:txBody>
                    <a:bodyPr/>
                    <a:lstStyle/>
                    <a:p>
                      <a:pPr marL="0" marR="0" lvl="0" indent="0" algn="ctr" rtl="0">
                        <a:lnSpc>
                          <a:spcPct val="107000"/>
                        </a:lnSpc>
                        <a:spcBef>
                          <a:spcPts val="0"/>
                        </a:spcBef>
                        <a:spcAft>
                          <a:spcPts val="0"/>
                        </a:spcAft>
                        <a:buNone/>
                      </a:pPr>
                      <a:r>
                        <a:rPr lang="pt-BR" sz="1800" u="none" strike="noStrike" cap="none" dirty="0">
                          <a:solidFill>
                            <a:schemeClr val="dk1"/>
                          </a:solidFill>
                          <a:latin typeface="Calibri"/>
                          <a:ea typeface="Calibri"/>
                          <a:cs typeface="Calibri"/>
                          <a:sym typeface="Calibri"/>
                        </a:rPr>
                        <a:t>Unidades e</a:t>
                      </a:r>
                    </a:p>
                    <a:p>
                      <a:pPr marL="0" marR="0" lvl="0" indent="0" algn="ctr" rtl="0">
                        <a:lnSpc>
                          <a:spcPct val="107000"/>
                        </a:lnSpc>
                        <a:spcBef>
                          <a:spcPts val="0"/>
                        </a:spcBef>
                        <a:spcAft>
                          <a:spcPts val="0"/>
                        </a:spcAft>
                        <a:buNone/>
                      </a:pPr>
                      <a:r>
                        <a:rPr lang="pt-BR" sz="1800" u="none" strike="noStrike" cap="none" dirty="0">
                          <a:solidFill>
                            <a:schemeClr val="dk1"/>
                          </a:solidFill>
                          <a:latin typeface="Calibri"/>
                          <a:ea typeface="Calibri"/>
                          <a:cs typeface="Calibri"/>
                          <a:sym typeface="Calibri"/>
                        </a:rPr>
                        <a:t>Subunidades</a:t>
                      </a:r>
                      <a:endParaRPr lang="pt-BR" dirty="0"/>
                    </a:p>
                  </a:txBody>
                  <a:tcPr marL="54450" marR="54450" marT="0" marB="0" anchor="ctr">
                    <a:lnL w="9525" cap="flat" cmpd="sng" algn="ctr">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cell3D prstMaterial="dkEdge">
                      <a:bevel prst="coolSlant"/>
                      <a:lightRig rig="flood" dir="t"/>
                    </a:cell3D>
                    <a:solidFill>
                      <a:schemeClr val="bg1"/>
                    </a:solidFill>
                  </a:tcPr>
                </a:tc>
                <a:tc>
                  <a:txBody>
                    <a:bodyPr/>
                    <a:lstStyle/>
                    <a:p>
                      <a:pPr marL="0" marR="0" lvl="0" indent="0" algn="ctr" rtl="0">
                        <a:lnSpc>
                          <a:spcPct val="107000"/>
                        </a:lnSpc>
                        <a:spcBef>
                          <a:spcPts val="0"/>
                        </a:spcBef>
                        <a:spcAft>
                          <a:spcPts val="0"/>
                        </a:spcAft>
                        <a:buNone/>
                      </a:pPr>
                      <a:r>
                        <a:rPr lang="pt-BR" dirty="0"/>
                        <a:t>23/10/2023 a 10/11/2023</a:t>
                      </a:r>
                      <a:endParaRPr dirty="0"/>
                    </a:p>
                  </a:txBody>
                  <a:tcPr marL="54450" marR="54450" marT="0" marB="0" anchor="ctr">
                    <a:lnL w="9525" cap="flat" cmpd="sng" algn="ctr">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cell3D prstMaterial="dkEdge">
                      <a:bevel prst="coolSlant"/>
                      <a:lightRig rig="flood" dir="t"/>
                    </a:cell3D>
                    <a:solidFill>
                      <a:schemeClr val="bg1"/>
                    </a:solidFill>
                  </a:tcPr>
                </a:tc>
                <a:tc>
                  <a:txBody>
                    <a:bodyPr/>
                    <a:lstStyle/>
                    <a:p>
                      <a:pPr marL="0" marR="0" lvl="0" indent="0" algn="ctr" rtl="0">
                        <a:lnSpc>
                          <a:spcPct val="107000"/>
                        </a:lnSpc>
                        <a:spcBef>
                          <a:spcPts val="0"/>
                        </a:spcBef>
                        <a:spcAft>
                          <a:spcPts val="0"/>
                        </a:spcAft>
                        <a:buNone/>
                      </a:pPr>
                      <a:r>
                        <a:rPr lang="pt-BR" sz="1800" u="none" strike="noStrike" cap="none" dirty="0">
                          <a:solidFill>
                            <a:schemeClr val="dk1"/>
                          </a:solidFill>
                          <a:latin typeface="Calibri"/>
                          <a:ea typeface="Calibri"/>
                          <a:cs typeface="Calibri"/>
                          <a:sym typeface="Calibri"/>
                        </a:rPr>
                        <a:t>Unidades </a:t>
                      </a:r>
                      <a:endParaRPr dirty="0"/>
                    </a:p>
                  </a:txBody>
                  <a:tcPr marL="54450" marR="54450" marT="0" marB="0" anchor="ctr">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cell3D prstMaterial="dkEdge">
                      <a:bevel prst="coolSlant"/>
                      <a:lightRig rig="flood" dir="t"/>
                    </a:cell3D>
                    <a:solidFill>
                      <a:schemeClr val="bg1"/>
                    </a:solidFill>
                  </a:tcPr>
                </a:tc>
                <a:extLst>
                  <a:ext uri="{0D108BD9-81ED-4DB2-BD59-A6C34878D82A}">
                    <a16:rowId xmlns:a16="http://schemas.microsoft.com/office/drawing/2014/main" val="10003"/>
                  </a:ext>
                </a:extLst>
              </a:tr>
            </a:tbl>
          </a:graphicData>
        </a:graphic>
      </p:graphicFrame>
      <p:sp>
        <p:nvSpPr>
          <p:cNvPr id="2" name="Retângulo: Cantos Arredondados 1">
            <a:extLst>
              <a:ext uri="{FF2B5EF4-FFF2-40B4-BE49-F238E27FC236}">
                <a16:creationId xmlns:a16="http://schemas.microsoft.com/office/drawing/2014/main" id="{C474C066-3CD5-4F3A-9620-868F11DB6D78}"/>
              </a:ext>
            </a:extLst>
          </p:cNvPr>
          <p:cNvSpPr/>
          <p:nvPr/>
        </p:nvSpPr>
        <p:spPr>
          <a:xfrm>
            <a:off x="5275227" y="4471951"/>
            <a:ext cx="3571062" cy="2112885"/>
          </a:xfrm>
          <a:prstGeom prst="roundRect">
            <a:avLst/>
          </a:prstGeom>
          <a:solidFill>
            <a:schemeClr val="accent1">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b="1" dirty="0">
                <a:solidFill>
                  <a:schemeClr val="tx1"/>
                </a:solidFill>
                <a:latin typeface="Calibri" panose="020F0502020204030204" pitchFamily="34" charset="0"/>
                <a:cs typeface="Calibri" panose="020F0502020204030204" pitchFamily="34" charset="0"/>
              </a:rPr>
              <a:t>COMO AS DATAS DO CRONOGRAMA SÃO ESTABELECIDAS?</a:t>
            </a:r>
          </a:p>
          <a:p>
            <a:pPr algn="ctr"/>
            <a:r>
              <a:rPr lang="pt-BR" sz="1600" b="1" dirty="0">
                <a:solidFill>
                  <a:schemeClr val="tx1"/>
                </a:solidFill>
                <a:latin typeface="Calibri" panose="020F0502020204030204" pitchFamily="34" charset="0"/>
                <a:cs typeface="Calibri" panose="020F0502020204030204" pitchFamily="34" charset="0"/>
              </a:rPr>
              <a:t>Registro: </a:t>
            </a:r>
          </a:p>
          <a:p>
            <a:pPr algn="ctr"/>
            <a:r>
              <a:rPr lang="pt-BR" sz="1600" dirty="0">
                <a:solidFill>
                  <a:schemeClr val="tx1"/>
                </a:solidFill>
                <a:latin typeface="Calibri" panose="020F0502020204030204" pitchFamily="34" charset="0"/>
                <a:cs typeface="Calibri" panose="020F0502020204030204" pitchFamily="34" charset="0"/>
              </a:rPr>
              <a:t>Leva em consideração o período de oferta das disciplinas</a:t>
            </a:r>
          </a:p>
          <a:p>
            <a:pPr algn="ctr"/>
            <a:r>
              <a:rPr lang="pt-BR" sz="1600" b="1" dirty="0">
                <a:solidFill>
                  <a:schemeClr val="tx1"/>
                </a:solidFill>
                <a:latin typeface="Calibri" panose="020F0502020204030204" pitchFamily="34" charset="0"/>
                <a:cs typeface="Calibri" panose="020F0502020204030204" pitchFamily="34" charset="0"/>
              </a:rPr>
              <a:t>Ajuste: </a:t>
            </a:r>
          </a:p>
          <a:p>
            <a:pPr algn="ctr"/>
            <a:r>
              <a:rPr lang="pt-BR" sz="1600" dirty="0">
                <a:solidFill>
                  <a:schemeClr val="tx1"/>
                </a:solidFill>
                <a:latin typeface="Calibri" panose="020F0502020204030204" pitchFamily="34" charset="0"/>
                <a:cs typeface="Calibri" panose="020F0502020204030204" pitchFamily="34" charset="0"/>
              </a:rPr>
              <a:t>É realizado após análise dos Planos pela equipe da DPGE</a:t>
            </a:r>
          </a:p>
        </p:txBody>
      </p:sp>
      <p:sp>
        <p:nvSpPr>
          <p:cNvPr id="7" name="Retângulo: Cantos Arredondados 6">
            <a:extLst>
              <a:ext uri="{FF2B5EF4-FFF2-40B4-BE49-F238E27FC236}">
                <a16:creationId xmlns:a16="http://schemas.microsoft.com/office/drawing/2014/main" id="{2BDC8EFE-0C93-4AF8-BB79-D55C0B301252}"/>
              </a:ext>
            </a:extLst>
          </p:cNvPr>
          <p:cNvSpPr/>
          <p:nvPr/>
        </p:nvSpPr>
        <p:spPr>
          <a:xfrm>
            <a:off x="956854" y="4471950"/>
            <a:ext cx="3571062" cy="2112885"/>
          </a:xfrm>
          <a:prstGeom prst="roundRect">
            <a:avLst/>
          </a:prstGeom>
          <a:solidFill>
            <a:schemeClr val="accent1">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sz="1600" b="1" dirty="0">
                <a:solidFill>
                  <a:schemeClr val="tx1"/>
                </a:solidFill>
                <a:latin typeface="Calibri" panose="020F0502020204030204" pitchFamily="34" charset="0"/>
                <a:ea typeface="Calibri"/>
                <a:cs typeface="Calibri" panose="020F0502020204030204" pitchFamily="34" charset="0"/>
                <a:sym typeface="Calibri"/>
              </a:rPr>
              <a:t>QUEM REGISTRA CADA TIPO DE INFORMAÇÃO?</a:t>
            </a:r>
            <a:endParaRPr lang="pt-BR" sz="1600" dirty="0">
              <a:solidFill>
                <a:schemeClr val="tx1"/>
              </a:solidFill>
              <a:latin typeface="Calibri" panose="020F0502020204030204" pitchFamily="34" charset="0"/>
              <a:cs typeface="Calibri" panose="020F0502020204030204" pitchFamily="34" charset="0"/>
            </a:endParaRPr>
          </a:p>
          <a:p>
            <a:pPr lvl="0" algn="ctr"/>
            <a:r>
              <a:rPr lang="pt-BR" sz="1600" b="1" dirty="0">
                <a:solidFill>
                  <a:schemeClr val="tx1"/>
                </a:solidFill>
                <a:latin typeface="Calibri" panose="020F0502020204030204" pitchFamily="34" charset="0"/>
                <a:ea typeface="Calibri"/>
                <a:cs typeface="Calibri" panose="020F0502020204030204" pitchFamily="34" charset="0"/>
                <a:sym typeface="Calibri"/>
              </a:rPr>
              <a:t>Subunidades (Faculdades): </a:t>
            </a:r>
          </a:p>
          <a:p>
            <a:pPr lvl="0" algn="ctr"/>
            <a:r>
              <a:rPr lang="pt-BR" sz="1600" dirty="0">
                <a:solidFill>
                  <a:schemeClr val="tx1"/>
                </a:solidFill>
                <a:latin typeface="Calibri" panose="020F0502020204030204" pitchFamily="34" charset="0"/>
                <a:ea typeface="Calibri"/>
                <a:cs typeface="Calibri" panose="020F0502020204030204" pitchFamily="34" charset="0"/>
                <a:sym typeface="Calibri"/>
              </a:rPr>
              <a:t>Atividades de Ensino</a:t>
            </a:r>
            <a:endParaRPr lang="pt-BR" sz="1600" dirty="0">
              <a:solidFill>
                <a:schemeClr val="tx1"/>
              </a:solidFill>
              <a:latin typeface="Calibri" panose="020F0502020204030204" pitchFamily="34" charset="0"/>
              <a:cs typeface="Calibri" panose="020F0502020204030204" pitchFamily="34" charset="0"/>
            </a:endParaRPr>
          </a:p>
          <a:p>
            <a:pPr lvl="0" algn="ctr"/>
            <a:r>
              <a:rPr lang="pt-BR" sz="1600" b="1" dirty="0">
                <a:solidFill>
                  <a:schemeClr val="tx1"/>
                </a:solidFill>
                <a:latin typeface="Calibri" panose="020F0502020204030204" pitchFamily="34" charset="0"/>
                <a:ea typeface="Calibri"/>
                <a:cs typeface="Calibri" panose="020F0502020204030204" pitchFamily="34" charset="0"/>
                <a:sym typeface="Calibri"/>
              </a:rPr>
              <a:t>Unidades (Institutos): </a:t>
            </a:r>
            <a:r>
              <a:rPr lang="pt-BR" sz="1600" dirty="0">
                <a:solidFill>
                  <a:schemeClr val="tx1"/>
                </a:solidFill>
                <a:latin typeface="Calibri" panose="020F0502020204030204" pitchFamily="34" charset="0"/>
                <a:ea typeface="Calibri"/>
                <a:cs typeface="Calibri" panose="020F0502020204030204" pitchFamily="34" charset="0"/>
                <a:sym typeface="Calibri"/>
              </a:rPr>
              <a:t>Projetos/Atividades Administrativas/Afastamentos.</a:t>
            </a:r>
            <a:endParaRPr lang="pt-BR" sz="1600"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7"/>
          <p:cNvSpPr txBox="1">
            <a:spLocks noGrp="1"/>
          </p:cNvSpPr>
          <p:nvPr>
            <p:ph type="title"/>
          </p:nvPr>
        </p:nvSpPr>
        <p:spPr>
          <a:xfrm>
            <a:off x="0" y="101085"/>
            <a:ext cx="10515600" cy="52011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3200"/>
              <a:buFont typeface="Calibri"/>
              <a:buNone/>
            </a:pPr>
            <a:r>
              <a:rPr lang="pt-BR" sz="3200" b="1" dirty="0">
                <a:solidFill>
                  <a:schemeClr val="tx1"/>
                </a:solidFill>
                <a:latin typeface="Calibri" panose="020F0502020204030204" pitchFamily="34" charset="0"/>
                <a:cs typeface="Calibri" panose="020F0502020204030204" pitchFamily="34" charset="0"/>
              </a:rPr>
              <a:t>COMO O PIT É ESTRUTURADO?</a:t>
            </a:r>
            <a:endParaRPr sz="3200" dirty="0">
              <a:solidFill>
                <a:schemeClr val="tx1"/>
              </a:solidFill>
              <a:latin typeface="Calibri" panose="020F0502020204030204" pitchFamily="34" charset="0"/>
              <a:cs typeface="Calibri" panose="020F0502020204030204" pitchFamily="34" charset="0"/>
            </a:endParaRPr>
          </a:p>
        </p:txBody>
      </p:sp>
      <p:grpSp>
        <p:nvGrpSpPr>
          <p:cNvPr id="12" name="Agrupar 11">
            <a:extLst>
              <a:ext uri="{FF2B5EF4-FFF2-40B4-BE49-F238E27FC236}">
                <a16:creationId xmlns:a16="http://schemas.microsoft.com/office/drawing/2014/main" id="{A225D38E-FC93-4BDB-A188-4DFD2223EA24}"/>
              </a:ext>
            </a:extLst>
          </p:cNvPr>
          <p:cNvGrpSpPr/>
          <p:nvPr/>
        </p:nvGrpSpPr>
        <p:grpSpPr>
          <a:xfrm>
            <a:off x="136157" y="1070502"/>
            <a:ext cx="9394779" cy="4716996"/>
            <a:chOff x="1098265" y="1614255"/>
            <a:chExt cx="9394779" cy="4716996"/>
          </a:xfrm>
        </p:grpSpPr>
        <p:grpSp>
          <p:nvGrpSpPr>
            <p:cNvPr id="128" name="Google Shape;128;p7"/>
            <p:cNvGrpSpPr/>
            <p:nvPr/>
          </p:nvGrpSpPr>
          <p:grpSpPr>
            <a:xfrm>
              <a:off x="1098265" y="1614255"/>
              <a:ext cx="9394779" cy="4716996"/>
              <a:chOff x="7" y="259907"/>
              <a:chExt cx="9394779" cy="4716996"/>
            </a:xfrm>
            <a:scene3d>
              <a:camera prst="orthographicFront">
                <a:rot lat="0" lon="0" rev="0"/>
              </a:camera>
              <a:lightRig rig="glow" dir="t">
                <a:rot lat="0" lon="0" rev="4800000"/>
              </a:lightRig>
            </a:scene3d>
          </p:grpSpPr>
          <p:sp>
            <p:nvSpPr>
              <p:cNvPr id="129" name="Google Shape;129;p7"/>
              <p:cNvSpPr/>
              <p:nvPr/>
            </p:nvSpPr>
            <p:spPr>
              <a:xfrm>
                <a:off x="993057" y="2592691"/>
                <a:ext cx="825653" cy="1887687"/>
              </a:xfrm>
              <a:custGeom>
                <a:avLst/>
                <a:gdLst/>
                <a:ahLst/>
                <a:cxnLst/>
                <a:rect l="l" t="t" r="r" b="b"/>
                <a:pathLst>
                  <a:path w="120000" h="120000" extrusionOk="0">
                    <a:moveTo>
                      <a:pt x="0" y="0"/>
                    </a:moveTo>
                    <a:lnTo>
                      <a:pt x="60000" y="0"/>
                    </a:lnTo>
                    <a:lnTo>
                      <a:pt x="60000" y="120000"/>
                    </a:lnTo>
                    <a:lnTo>
                      <a:pt x="120000" y="120000"/>
                    </a:lnTo>
                  </a:path>
                </a:pathLst>
              </a:custGeom>
              <a:noFill/>
              <a:ln w="12700" cap="flat" cmpd="sng">
                <a:noFill/>
                <a:prstDash val="solid"/>
                <a:miter lim="800000"/>
                <a:headEnd type="none" w="sm" len="sm"/>
                <a:tailEnd type="none" w="sm" len="sm"/>
              </a:ln>
              <a:effectLst>
                <a:outerShdw blurRad="190500" dist="228600" dir="2700000" algn="ctr">
                  <a:srgbClr val="000000">
                    <a:alpha val="30000"/>
                  </a:srgbClr>
                </a:outerShdw>
              </a:effectLst>
              <a:sp3d prstMaterial="matte"/>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7"/>
              <p:cNvSpPr txBox="1"/>
              <p:nvPr/>
            </p:nvSpPr>
            <p:spPr>
              <a:xfrm>
                <a:off x="1354375" y="3485025"/>
                <a:ext cx="103017" cy="103017"/>
              </a:xfrm>
              <a:prstGeom prst="rect">
                <a:avLst/>
              </a:prstGeom>
              <a:noFill/>
              <a:ln>
                <a:noFill/>
              </a:ln>
              <a:effectLst>
                <a:outerShdw blurRad="190500" dist="228600" dir="2700000" algn="ctr">
                  <a:srgbClr val="000000">
                    <a:alpha val="30000"/>
                  </a:srgbClr>
                </a:outerShdw>
              </a:effectLst>
              <a:sp3d prstMaterial="matte">
                <a:bevelT w="127000" h="63500"/>
              </a:sp3d>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1600"/>
                  <a:buFont typeface="Calibri"/>
                  <a:buNone/>
                </a:pPr>
                <a:endParaRPr sz="1600" b="0" i="0" u="none" strike="noStrike" cap="none">
                  <a:solidFill>
                    <a:schemeClr val="dk1"/>
                  </a:solidFill>
                  <a:latin typeface="Calibri"/>
                  <a:ea typeface="Calibri"/>
                  <a:cs typeface="Calibri"/>
                  <a:sym typeface="Calibri"/>
                </a:endParaRPr>
              </a:p>
            </p:txBody>
          </p:sp>
          <p:sp>
            <p:nvSpPr>
              <p:cNvPr id="131" name="Google Shape;131;p7"/>
              <p:cNvSpPr/>
              <p:nvPr/>
            </p:nvSpPr>
            <p:spPr>
              <a:xfrm>
                <a:off x="993057" y="2592691"/>
                <a:ext cx="825653" cy="646372"/>
              </a:xfrm>
              <a:custGeom>
                <a:avLst/>
                <a:gdLst/>
                <a:ahLst/>
                <a:cxnLst/>
                <a:rect l="l" t="t" r="r" b="b"/>
                <a:pathLst>
                  <a:path w="120000" h="120000" extrusionOk="0">
                    <a:moveTo>
                      <a:pt x="0" y="0"/>
                    </a:moveTo>
                    <a:lnTo>
                      <a:pt x="60000" y="0"/>
                    </a:lnTo>
                    <a:lnTo>
                      <a:pt x="60000" y="120000"/>
                    </a:lnTo>
                    <a:lnTo>
                      <a:pt x="120000" y="120000"/>
                    </a:lnTo>
                  </a:path>
                </a:pathLst>
              </a:custGeom>
              <a:noFill/>
              <a:ln w="12700" cap="flat" cmpd="sng">
                <a:noFill/>
                <a:prstDash val="solid"/>
                <a:miter lim="800000"/>
                <a:headEnd type="none" w="sm" len="sm"/>
                <a:tailEnd type="none" w="sm" len="sm"/>
              </a:ln>
              <a:effectLst>
                <a:outerShdw blurRad="190500" dist="228600" dir="2700000" algn="ctr">
                  <a:srgbClr val="000000">
                    <a:alpha val="30000"/>
                  </a:srgbClr>
                </a:outerShdw>
              </a:effectLst>
              <a:sp3d prstMaterial="matte"/>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7"/>
              <p:cNvSpPr txBox="1"/>
              <p:nvPr/>
            </p:nvSpPr>
            <p:spPr>
              <a:xfrm>
                <a:off x="1379669" y="2889663"/>
                <a:ext cx="52428" cy="52428"/>
              </a:xfrm>
              <a:prstGeom prst="rect">
                <a:avLst/>
              </a:prstGeom>
              <a:noFill/>
              <a:ln>
                <a:noFill/>
              </a:ln>
              <a:effectLst>
                <a:outerShdw blurRad="190500" dist="228600" dir="2700000" algn="ctr">
                  <a:srgbClr val="000000">
                    <a:alpha val="30000"/>
                  </a:srgbClr>
                </a:outerShdw>
              </a:effectLst>
              <a:sp3d prstMaterial="matte">
                <a:bevelT w="127000" h="63500"/>
              </a:sp3d>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1600"/>
                  <a:buFont typeface="Calibri"/>
                  <a:buNone/>
                </a:pPr>
                <a:endParaRPr sz="1600" b="0" i="0" u="none" strike="noStrike" cap="none">
                  <a:solidFill>
                    <a:schemeClr val="dk1"/>
                  </a:solidFill>
                  <a:latin typeface="Calibri"/>
                  <a:ea typeface="Calibri"/>
                  <a:cs typeface="Calibri"/>
                  <a:sym typeface="Calibri"/>
                </a:endParaRPr>
              </a:p>
            </p:txBody>
          </p:sp>
          <p:sp>
            <p:nvSpPr>
              <p:cNvPr id="133" name="Google Shape;133;p7"/>
              <p:cNvSpPr/>
              <p:nvPr/>
            </p:nvSpPr>
            <p:spPr>
              <a:xfrm>
                <a:off x="993057" y="1997748"/>
                <a:ext cx="825653" cy="594942"/>
              </a:xfrm>
              <a:custGeom>
                <a:avLst/>
                <a:gdLst/>
                <a:ahLst/>
                <a:cxnLst/>
                <a:rect l="l" t="t" r="r" b="b"/>
                <a:pathLst>
                  <a:path w="120000" h="120000" extrusionOk="0">
                    <a:moveTo>
                      <a:pt x="0" y="120000"/>
                    </a:moveTo>
                    <a:lnTo>
                      <a:pt x="60000" y="120000"/>
                    </a:lnTo>
                    <a:lnTo>
                      <a:pt x="60000" y="0"/>
                    </a:lnTo>
                    <a:lnTo>
                      <a:pt x="120000" y="0"/>
                    </a:lnTo>
                  </a:path>
                </a:pathLst>
              </a:custGeom>
              <a:noFill/>
              <a:ln w="12700" cap="flat" cmpd="sng">
                <a:noFill/>
                <a:prstDash val="solid"/>
                <a:miter lim="800000"/>
                <a:headEnd type="none" w="sm" len="sm"/>
                <a:tailEnd type="none" w="sm" len="sm"/>
              </a:ln>
              <a:effectLst>
                <a:outerShdw blurRad="190500" dist="228600" dir="2700000" algn="ctr">
                  <a:srgbClr val="000000">
                    <a:alpha val="30000"/>
                  </a:srgbClr>
                </a:outerShdw>
              </a:effectLst>
              <a:sp3d prstMaterial="matte"/>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7"/>
              <p:cNvSpPr txBox="1"/>
              <p:nvPr/>
            </p:nvSpPr>
            <p:spPr>
              <a:xfrm>
                <a:off x="1380442" y="2269778"/>
                <a:ext cx="50883" cy="50883"/>
              </a:xfrm>
              <a:prstGeom prst="rect">
                <a:avLst/>
              </a:prstGeom>
              <a:noFill/>
              <a:ln>
                <a:noFill/>
              </a:ln>
              <a:effectLst>
                <a:outerShdw blurRad="190500" dist="228600" dir="2700000" algn="ctr">
                  <a:srgbClr val="000000">
                    <a:alpha val="30000"/>
                  </a:srgbClr>
                </a:outerShdw>
              </a:effectLst>
              <a:sp3d prstMaterial="matte">
                <a:bevelT w="127000" h="63500"/>
              </a:sp3d>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1600"/>
                  <a:buFont typeface="Calibri"/>
                  <a:buNone/>
                </a:pPr>
                <a:endParaRPr sz="1600" b="0" i="0" u="none" strike="noStrike" cap="none">
                  <a:solidFill>
                    <a:schemeClr val="dk1"/>
                  </a:solidFill>
                  <a:latin typeface="Calibri"/>
                  <a:ea typeface="Calibri"/>
                  <a:cs typeface="Calibri"/>
                  <a:sym typeface="Calibri"/>
                </a:endParaRPr>
              </a:p>
            </p:txBody>
          </p:sp>
          <p:sp>
            <p:nvSpPr>
              <p:cNvPr id="135" name="Google Shape;135;p7"/>
              <p:cNvSpPr/>
              <p:nvPr/>
            </p:nvSpPr>
            <p:spPr>
              <a:xfrm>
                <a:off x="993057" y="756433"/>
                <a:ext cx="825653" cy="1836257"/>
              </a:xfrm>
              <a:custGeom>
                <a:avLst/>
                <a:gdLst/>
                <a:ahLst/>
                <a:cxnLst/>
                <a:rect l="l" t="t" r="r" b="b"/>
                <a:pathLst>
                  <a:path w="120000" h="120000" extrusionOk="0">
                    <a:moveTo>
                      <a:pt x="0" y="120000"/>
                    </a:moveTo>
                    <a:lnTo>
                      <a:pt x="60000" y="120000"/>
                    </a:lnTo>
                    <a:lnTo>
                      <a:pt x="60000" y="0"/>
                    </a:lnTo>
                    <a:lnTo>
                      <a:pt x="120000" y="0"/>
                    </a:lnTo>
                  </a:path>
                </a:pathLst>
              </a:custGeom>
              <a:noFill/>
              <a:ln w="12700" cap="flat" cmpd="sng">
                <a:noFill/>
                <a:prstDash val="solid"/>
                <a:miter lim="800000"/>
                <a:headEnd type="none" w="sm" len="sm"/>
                <a:tailEnd type="none" w="sm" len="sm"/>
              </a:ln>
              <a:effectLst>
                <a:outerShdw blurRad="190500" dist="228600" dir="2700000" algn="ctr">
                  <a:srgbClr val="000000">
                    <a:alpha val="30000"/>
                  </a:srgbClr>
                </a:outerShdw>
              </a:effectLst>
              <a:sp3d prstMaterial="matte"/>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7"/>
              <p:cNvSpPr txBox="1"/>
              <p:nvPr/>
            </p:nvSpPr>
            <p:spPr>
              <a:xfrm>
                <a:off x="1355550" y="1624228"/>
                <a:ext cx="100667" cy="100667"/>
              </a:xfrm>
              <a:prstGeom prst="rect">
                <a:avLst/>
              </a:prstGeom>
              <a:noFill/>
              <a:ln>
                <a:noFill/>
              </a:ln>
              <a:effectLst>
                <a:outerShdw blurRad="190500" dist="228600" dir="2700000" algn="ctr">
                  <a:srgbClr val="000000">
                    <a:alpha val="30000"/>
                  </a:srgbClr>
                </a:outerShdw>
              </a:effectLst>
              <a:sp3d prstMaterial="matte">
                <a:bevelT w="127000" h="63500"/>
              </a:sp3d>
            </p:spPr>
            <p:txBody>
              <a:bodyPr spcFirstLastPara="1" wrap="square" lIns="12700" tIns="0" rIns="12700" bIns="0" anchor="ctr" anchorCtr="0">
                <a:noAutofit/>
              </a:bodyPr>
              <a:lstStyle/>
              <a:p>
                <a:pPr marL="0" marR="0" lvl="0" indent="0" algn="ctr" rtl="0">
                  <a:lnSpc>
                    <a:spcPct val="90000"/>
                  </a:lnSpc>
                  <a:spcBef>
                    <a:spcPts val="0"/>
                  </a:spcBef>
                  <a:spcAft>
                    <a:spcPts val="0"/>
                  </a:spcAft>
                  <a:buClr>
                    <a:schemeClr val="dk1"/>
                  </a:buClr>
                  <a:buSzPts val="1600"/>
                  <a:buFont typeface="Calibri"/>
                  <a:buNone/>
                </a:pPr>
                <a:endParaRPr sz="1600" b="0" i="0" u="none" strike="noStrike" cap="none">
                  <a:solidFill>
                    <a:schemeClr val="dk1"/>
                  </a:solidFill>
                  <a:latin typeface="Calibri"/>
                  <a:ea typeface="Calibri"/>
                  <a:cs typeface="Calibri"/>
                  <a:sym typeface="Calibri"/>
                </a:endParaRPr>
              </a:p>
            </p:txBody>
          </p:sp>
          <p:sp>
            <p:nvSpPr>
              <p:cNvPr id="137" name="Google Shape;137;p7"/>
              <p:cNvSpPr/>
              <p:nvPr/>
            </p:nvSpPr>
            <p:spPr>
              <a:xfrm rot="-5400000">
                <a:off x="-728554" y="2096165"/>
                <a:ext cx="2450172" cy="993051"/>
              </a:xfrm>
              <a:prstGeom prst="rect">
                <a:avLst/>
              </a:prstGeom>
              <a:solidFill>
                <a:srgbClr val="D0CECE"/>
              </a:solidFill>
              <a:ln>
                <a:noFill/>
              </a:ln>
              <a:effectLst>
                <a:outerShdw blurRad="190500" dist="228600" dir="2700000" algn="ctr">
                  <a:srgbClr val="000000">
                    <a:alpha val="30000"/>
                  </a:srgbClr>
                </a:outerShdw>
              </a:effectLst>
              <a:sp3d prstMaterial="matte">
                <a:bevelT w="127000" h="63500"/>
              </a:sp3d>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7"/>
              <p:cNvSpPr txBox="1"/>
              <p:nvPr/>
            </p:nvSpPr>
            <p:spPr>
              <a:xfrm rot="-5400000">
                <a:off x="-728554" y="2096165"/>
                <a:ext cx="2450172" cy="993051"/>
              </a:xfrm>
              <a:prstGeom prst="rect">
                <a:avLst/>
              </a:prstGeom>
              <a:solidFill>
                <a:schemeClr val="bg1">
                  <a:lumMod val="85000"/>
                </a:schemeClr>
              </a:solidFill>
              <a:ln>
                <a:solidFill>
                  <a:schemeClr val="tx1">
                    <a:lumMod val="50000"/>
                    <a:lumOff val="50000"/>
                  </a:schemeClr>
                </a:solidFill>
              </a:ln>
              <a:effectLst>
                <a:outerShdw blurRad="190500" dist="228600" dir="2700000" algn="ctr">
                  <a:srgbClr val="000000">
                    <a:alpha val="30000"/>
                  </a:srgbClr>
                </a:outerShdw>
              </a:effectLst>
              <a:sp3d prstMaterial="matte">
                <a:bevelT w="127000" h="63500"/>
              </a:sp3d>
            </p:spPr>
            <p:txBody>
              <a:bodyPr spcFirstLastPara="1" wrap="square" lIns="20300" tIns="20300" rIns="20300" bIns="20300" anchor="ctr" anchorCtr="0">
                <a:noAutofit/>
              </a:bodyPr>
              <a:lstStyle/>
              <a:p>
                <a:pPr marL="0" marR="0" lvl="0" indent="0" algn="ctr" rtl="0">
                  <a:lnSpc>
                    <a:spcPct val="90000"/>
                  </a:lnSpc>
                  <a:spcBef>
                    <a:spcPts val="0"/>
                  </a:spcBef>
                  <a:spcAft>
                    <a:spcPts val="0"/>
                  </a:spcAft>
                  <a:buClr>
                    <a:schemeClr val="dk1"/>
                  </a:buClr>
                  <a:buSzPts val="3200"/>
                  <a:buFont typeface="Calibri"/>
                  <a:buNone/>
                </a:pPr>
                <a:r>
                  <a:rPr lang="pt-BR" sz="3200" b="1" i="0" u="none" strike="noStrike" cap="none" dirty="0">
                    <a:solidFill>
                      <a:schemeClr val="dk1"/>
                    </a:solidFill>
                    <a:latin typeface="Calibri"/>
                    <a:ea typeface="Calibri"/>
                    <a:cs typeface="Calibri"/>
                    <a:sym typeface="Calibri"/>
                  </a:rPr>
                  <a:t>PIT</a:t>
                </a:r>
                <a:endParaRPr dirty="0"/>
              </a:p>
            </p:txBody>
          </p:sp>
          <p:sp>
            <p:nvSpPr>
              <p:cNvPr id="139" name="Google Shape;139;p7"/>
              <p:cNvSpPr/>
              <p:nvPr/>
            </p:nvSpPr>
            <p:spPr>
              <a:xfrm>
                <a:off x="1818710" y="259907"/>
                <a:ext cx="7576075" cy="993051"/>
              </a:xfrm>
              <a:prstGeom prst="rect">
                <a:avLst/>
              </a:prstGeom>
              <a:solidFill>
                <a:srgbClr val="A26A38"/>
              </a:solidFill>
              <a:ln>
                <a:noFill/>
              </a:ln>
              <a:effectLst>
                <a:outerShdw blurRad="190500" dist="228600" dir="2700000" algn="ctr">
                  <a:srgbClr val="000000">
                    <a:alpha val="30000"/>
                  </a:srgbClr>
                </a:outerShdw>
              </a:effectLst>
              <a:sp3d prstMaterial="matte">
                <a:bevelT w="127000" h="63500"/>
              </a:sp3d>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7"/>
              <p:cNvSpPr txBox="1"/>
              <p:nvPr/>
            </p:nvSpPr>
            <p:spPr>
              <a:xfrm>
                <a:off x="1818710" y="259907"/>
                <a:ext cx="7576075" cy="993051"/>
              </a:xfrm>
              <a:prstGeom prst="rect">
                <a:avLst/>
              </a:prstGeom>
              <a:solidFill>
                <a:schemeClr val="accent1">
                  <a:lumMod val="40000"/>
                  <a:lumOff val="60000"/>
                </a:schemeClr>
              </a:solidFill>
              <a:ln>
                <a:solidFill>
                  <a:schemeClr val="accent2"/>
                </a:solidFill>
              </a:ln>
              <a:effectLst>
                <a:outerShdw blurRad="190500" dist="228600" dir="2700000" algn="ctr">
                  <a:srgbClr val="000000">
                    <a:alpha val="30000"/>
                  </a:srgbClr>
                </a:outerShdw>
              </a:effectLst>
              <a:sp3d prstMaterial="matte">
                <a:bevelT w="127000" h="63500"/>
              </a:sp3d>
            </p:spPr>
            <p:txBody>
              <a:bodyPr spcFirstLastPara="1" wrap="square" lIns="10150" tIns="10150" rIns="10150" bIns="10150" anchor="ctr" anchorCtr="0">
                <a:noAutofit/>
              </a:bodyPr>
              <a:lstStyle/>
              <a:p>
                <a:pPr marL="0" marR="0" lvl="0" indent="0" algn="ctr" rtl="0">
                  <a:lnSpc>
                    <a:spcPct val="90000"/>
                  </a:lnSpc>
                  <a:spcBef>
                    <a:spcPts val="0"/>
                  </a:spcBef>
                  <a:spcAft>
                    <a:spcPts val="0"/>
                  </a:spcAft>
                  <a:buClr>
                    <a:schemeClr val="dk1"/>
                  </a:buClr>
                  <a:buSzPts val="1600"/>
                  <a:buFont typeface="Calibri"/>
                  <a:buNone/>
                </a:pPr>
                <a:r>
                  <a:rPr lang="pt-BR" b="1" i="0" u="none" strike="noStrike" cap="none" dirty="0">
                    <a:solidFill>
                      <a:schemeClr val="dk1"/>
                    </a:solidFill>
                    <a:latin typeface="Calibri"/>
                    <a:ea typeface="Calibri"/>
                    <a:cs typeface="Calibri"/>
                    <a:sym typeface="Calibri"/>
                  </a:rPr>
                  <a:t>DOCENTE X DISCIPLINA: </a:t>
                </a:r>
                <a:endParaRPr sz="2000" dirty="0"/>
              </a:p>
              <a:p>
                <a:pPr marL="0" marR="0" lvl="0" indent="0" algn="ctr" rtl="0">
                  <a:lnSpc>
                    <a:spcPct val="90000"/>
                  </a:lnSpc>
                  <a:spcBef>
                    <a:spcPts val="560"/>
                  </a:spcBef>
                  <a:spcAft>
                    <a:spcPts val="0"/>
                  </a:spcAft>
                  <a:buClr>
                    <a:schemeClr val="dk1"/>
                  </a:buClr>
                  <a:buSzPts val="1600"/>
                  <a:buFont typeface="Calibri"/>
                  <a:buNone/>
                </a:pPr>
                <a:r>
                  <a:rPr lang="pt-BR" b="0" i="0" u="none" strike="noStrike" cap="none" dirty="0">
                    <a:solidFill>
                      <a:schemeClr val="dk1"/>
                    </a:solidFill>
                    <a:latin typeface="Calibri"/>
                    <a:ea typeface="Calibri"/>
                    <a:cs typeface="Calibri"/>
                    <a:sym typeface="Calibri"/>
                  </a:rPr>
                  <a:t>Carga horária vinculada </a:t>
                </a:r>
                <a:r>
                  <a:rPr lang="pt-BR" dirty="0">
                    <a:solidFill>
                      <a:schemeClr val="dk1"/>
                    </a:solidFill>
                    <a:latin typeface="Calibri"/>
                    <a:ea typeface="Calibri"/>
                    <a:cs typeface="Calibri"/>
                    <a:sym typeface="Calibri"/>
                  </a:rPr>
                  <a:t>às</a:t>
                </a:r>
                <a:r>
                  <a:rPr lang="pt-BR" b="0" i="0" u="none" strike="noStrike" cap="none" dirty="0">
                    <a:solidFill>
                      <a:schemeClr val="dk1"/>
                    </a:solidFill>
                    <a:latin typeface="Calibri"/>
                    <a:ea typeface="Calibri"/>
                    <a:cs typeface="Calibri"/>
                    <a:sym typeface="Calibri"/>
                  </a:rPr>
                  <a:t> disciplinas da graduação e pós-graduação, tutorias, orientações de trabalhos de conclusão de curso e estágio.</a:t>
                </a:r>
                <a:endParaRPr sz="2000" dirty="0"/>
              </a:p>
            </p:txBody>
          </p:sp>
          <p:sp>
            <p:nvSpPr>
              <p:cNvPr id="141" name="Google Shape;141;p7"/>
              <p:cNvSpPr/>
              <p:nvPr/>
            </p:nvSpPr>
            <p:spPr>
              <a:xfrm>
                <a:off x="1818710" y="1501222"/>
                <a:ext cx="7558779" cy="993051"/>
              </a:xfrm>
              <a:prstGeom prst="rect">
                <a:avLst/>
              </a:prstGeom>
              <a:solidFill>
                <a:srgbClr val="A16A38"/>
              </a:solidFill>
              <a:ln>
                <a:noFill/>
              </a:ln>
              <a:effectLst>
                <a:outerShdw blurRad="190500" dist="228600" dir="2700000" algn="ctr">
                  <a:srgbClr val="000000">
                    <a:alpha val="30000"/>
                  </a:srgbClr>
                </a:outerShdw>
              </a:effectLst>
              <a:sp3d prstMaterial="matte">
                <a:bevelT w="127000" h="63500"/>
              </a:sp3d>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7"/>
              <p:cNvSpPr txBox="1"/>
              <p:nvPr/>
            </p:nvSpPr>
            <p:spPr>
              <a:xfrm>
                <a:off x="1818710" y="1501222"/>
                <a:ext cx="7558779" cy="993051"/>
              </a:xfrm>
              <a:prstGeom prst="rect">
                <a:avLst/>
              </a:prstGeom>
              <a:solidFill>
                <a:schemeClr val="accent1">
                  <a:lumMod val="40000"/>
                  <a:lumOff val="60000"/>
                </a:schemeClr>
              </a:solidFill>
              <a:ln>
                <a:solidFill>
                  <a:schemeClr val="accent2"/>
                </a:solidFill>
              </a:ln>
              <a:effectLst>
                <a:outerShdw blurRad="190500" dist="228600" dir="2700000" algn="ctr">
                  <a:srgbClr val="000000">
                    <a:alpha val="30000"/>
                  </a:srgbClr>
                </a:outerShdw>
              </a:effectLst>
              <a:sp3d prstMaterial="matte">
                <a:bevelT w="127000" h="63500"/>
              </a:sp3d>
            </p:spPr>
            <p:txBody>
              <a:bodyPr spcFirstLastPara="1" wrap="square" lIns="10150" tIns="10150" rIns="10150" bIns="10150" anchor="ctr" anchorCtr="0">
                <a:noAutofit/>
              </a:bodyPr>
              <a:lstStyle/>
              <a:p>
                <a:pPr marL="0" marR="0" lvl="0" indent="0" algn="ctr" rtl="0">
                  <a:lnSpc>
                    <a:spcPct val="90000"/>
                  </a:lnSpc>
                  <a:spcBef>
                    <a:spcPts val="0"/>
                  </a:spcBef>
                  <a:spcAft>
                    <a:spcPts val="0"/>
                  </a:spcAft>
                  <a:buClr>
                    <a:schemeClr val="dk1"/>
                  </a:buClr>
                  <a:buSzPts val="1600"/>
                  <a:buFont typeface="Calibri"/>
                  <a:buNone/>
                </a:pPr>
                <a:r>
                  <a:rPr lang="pt-BR" b="1" i="0" u="none" strike="noStrike" cap="none">
                    <a:solidFill>
                      <a:schemeClr val="dk1"/>
                    </a:solidFill>
                    <a:latin typeface="Calibri"/>
                    <a:ea typeface="Calibri"/>
                    <a:cs typeface="Calibri"/>
                    <a:sym typeface="Calibri"/>
                  </a:rPr>
                  <a:t>DOCENTE X PROJETO: </a:t>
                </a:r>
                <a:endParaRPr sz="2000"/>
              </a:p>
              <a:p>
                <a:pPr marL="0" marR="0" lvl="0" indent="0" algn="ctr" rtl="0">
                  <a:lnSpc>
                    <a:spcPct val="90000"/>
                  </a:lnSpc>
                  <a:spcBef>
                    <a:spcPts val="560"/>
                  </a:spcBef>
                  <a:spcAft>
                    <a:spcPts val="0"/>
                  </a:spcAft>
                  <a:buClr>
                    <a:schemeClr val="dk1"/>
                  </a:buClr>
                  <a:buSzPts val="1600"/>
                  <a:buFont typeface="Calibri"/>
                  <a:buNone/>
                </a:pPr>
                <a:r>
                  <a:rPr lang="pt-BR" b="0" i="0" u="none" strike="noStrike" cap="none">
                    <a:solidFill>
                      <a:schemeClr val="dk1"/>
                    </a:solidFill>
                    <a:latin typeface="Calibri"/>
                    <a:ea typeface="Calibri"/>
                    <a:cs typeface="Calibri"/>
                    <a:sym typeface="Calibri"/>
                  </a:rPr>
                  <a:t>Carga horária vinculada aos projetos de ensino/pesquisa/extensão.</a:t>
                </a:r>
                <a:endParaRPr sz="2000"/>
              </a:p>
            </p:txBody>
          </p:sp>
          <p:sp>
            <p:nvSpPr>
              <p:cNvPr id="143" name="Google Shape;143;p7"/>
              <p:cNvSpPr/>
              <p:nvPr/>
            </p:nvSpPr>
            <p:spPr>
              <a:xfrm>
                <a:off x="1818710" y="2742537"/>
                <a:ext cx="7550376" cy="993051"/>
              </a:xfrm>
              <a:prstGeom prst="rect">
                <a:avLst/>
              </a:prstGeom>
              <a:solidFill>
                <a:srgbClr val="9F6A38"/>
              </a:solidFill>
              <a:ln>
                <a:noFill/>
              </a:ln>
              <a:effectLst>
                <a:outerShdw blurRad="190500" dist="228600" dir="2700000" algn="ctr">
                  <a:srgbClr val="000000">
                    <a:alpha val="30000"/>
                  </a:srgbClr>
                </a:outerShdw>
              </a:effectLst>
              <a:sp3d prstMaterial="matte">
                <a:bevelT w="127000" h="63500"/>
              </a:sp3d>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7"/>
              <p:cNvSpPr txBox="1"/>
              <p:nvPr/>
            </p:nvSpPr>
            <p:spPr>
              <a:xfrm>
                <a:off x="1818710" y="2742537"/>
                <a:ext cx="7550376" cy="993051"/>
              </a:xfrm>
              <a:prstGeom prst="rect">
                <a:avLst/>
              </a:prstGeom>
              <a:solidFill>
                <a:schemeClr val="accent1">
                  <a:lumMod val="40000"/>
                  <a:lumOff val="60000"/>
                </a:schemeClr>
              </a:solidFill>
              <a:ln>
                <a:solidFill>
                  <a:schemeClr val="accent2"/>
                </a:solidFill>
              </a:ln>
              <a:effectLst>
                <a:outerShdw blurRad="190500" dist="228600" dir="2700000" algn="ctr">
                  <a:srgbClr val="000000">
                    <a:alpha val="30000"/>
                  </a:srgbClr>
                </a:outerShdw>
              </a:effectLst>
              <a:sp3d prstMaterial="matte">
                <a:bevelT w="127000" h="63500"/>
              </a:sp3d>
            </p:spPr>
            <p:txBody>
              <a:bodyPr spcFirstLastPara="1" wrap="square" lIns="10150" tIns="10150" rIns="10150" bIns="10150" anchor="ctr" anchorCtr="0">
                <a:noAutofit/>
              </a:bodyPr>
              <a:lstStyle/>
              <a:p>
                <a:pPr marL="0" marR="0" lvl="0" indent="0" algn="ctr" rtl="0">
                  <a:lnSpc>
                    <a:spcPct val="90000"/>
                  </a:lnSpc>
                  <a:spcBef>
                    <a:spcPts val="0"/>
                  </a:spcBef>
                  <a:spcAft>
                    <a:spcPts val="0"/>
                  </a:spcAft>
                  <a:buClr>
                    <a:schemeClr val="dk1"/>
                  </a:buClr>
                  <a:buSzPts val="1600"/>
                  <a:buFont typeface="Calibri"/>
                  <a:buNone/>
                </a:pPr>
                <a:r>
                  <a:rPr lang="pt-BR" b="1" i="0" u="none" strike="noStrike" cap="none" dirty="0">
                    <a:solidFill>
                      <a:schemeClr val="dk1"/>
                    </a:solidFill>
                    <a:latin typeface="Calibri"/>
                    <a:ea typeface="Calibri"/>
                    <a:cs typeface="Calibri"/>
                    <a:sym typeface="Calibri"/>
                  </a:rPr>
                  <a:t>DOCENTE X ATIVIDADE ADMINISTRATIVA: </a:t>
                </a:r>
                <a:endParaRPr sz="2000" dirty="0"/>
              </a:p>
              <a:p>
                <a:pPr marL="0" marR="0" lvl="0" indent="0" algn="ctr" rtl="0">
                  <a:lnSpc>
                    <a:spcPct val="90000"/>
                  </a:lnSpc>
                  <a:spcBef>
                    <a:spcPts val="560"/>
                  </a:spcBef>
                  <a:spcAft>
                    <a:spcPts val="0"/>
                  </a:spcAft>
                  <a:buClr>
                    <a:schemeClr val="dk1"/>
                  </a:buClr>
                  <a:buSzPts val="1600"/>
                  <a:buFont typeface="Calibri"/>
                  <a:buNone/>
                </a:pPr>
                <a:r>
                  <a:rPr lang="pt-BR" b="0" i="0" u="none" strike="noStrike" cap="none" dirty="0">
                    <a:solidFill>
                      <a:schemeClr val="dk1"/>
                    </a:solidFill>
                    <a:latin typeface="Calibri"/>
                    <a:ea typeface="Calibri"/>
                    <a:cs typeface="Calibri"/>
                    <a:sym typeface="Calibri"/>
                  </a:rPr>
                  <a:t>Carga horária vinculada </a:t>
                </a:r>
                <a:r>
                  <a:rPr lang="pt-BR" dirty="0">
                    <a:solidFill>
                      <a:schemeClr val="dk1"/>
                    </a:solidFill>
                    <a:latin typeface="Calibri"/>
                    <a:ea typeface="Calibri"/>
                    <a:cs typeface="Calibri"/>
                    <a:sym typeface="Calibri"/>
                  </a:rPr>
                  <a:t>às</a:t>
                </a:r>
                <a:r>
                  <a:rPr lang="pt-BR" b="0" i="0" u="none" strike="noStrike" cap="none" dirty="0">
                    <a:solidFill>
                      <a:schemeClr val="dk1"/>
                    </a:solidFill>
                    <a:latin typeface="Calibri"/>
                    <a:ea typeface="Calibri"/>
                    <a:cs typeface="Calibri"/>
                    <a:sym typeface="Calibri"/>
                  </a:rPr>
                  <a:t> atividades administrativas e encargos de reuniões.</a:t>
                </a:r>
                <a:endParaRPr sz="2000" dirty="0"/>
              </a:p>
            </p:txBody>
          </p:sp>
          <p:sp>
            <p:nvSpPr>
              <p:cNvPr id="145" name="Google Shape;145;p7"/>
              <p:cNvSpPr/>
              <p:nvPr/>
            </p:nvSpPr>
            <p:spPr>
              <a:xfrm>
                <a:off x="1818710" y="3983852"/>
                <a:ext cx="7545913" cy="993051"/>
              </a:xfrm>
              <a:prstGeom prst="rect">
                <a:avLst/>
              </a:prstGeom>
              <a:solidFill>
                <a:srgbClr val="9D6A38"/>
              </a:solidFill>
              <a:ln>
                <a:noFill/>
              </a:ln>
              <a:effectLst>
                <a:outerShdw blurRad="190500" dist="228600" dir="2700000" algn="ctr">
                  <a:srgbClr val="000000">
                    <a:alpha val="30000"/>
                  </a:srgbClr>
                </a:outerShdw>
              </a:effectLst>
              <a:sp3d prstMaterial="matte">
                <a:bevelT w="127000" h="63500"/>
              </a:sp3d>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7"/>
              <p:cNvSpPr txBox="1"/>
              <p:nvPr/>
            </p:nvSpPr>
            <p:spPr>
              <a:xfrm>
                <a:off x="1818710" y="3983852"/>
                <a:ext cx="7545913" cy="993051"/>
              </a:xfrm>
              <a:prstGeom prst="rect">
                <a:avLst/>
              </a:prstGeom>
              <a:solidFill>
                <a:schemeClr val="accent1">
                  <a:lumMod val="40000"/>
                  <a:lumOff val="60000"/>
                </a:schemeClr>
              </a:solidFill>
              <a:ln>
                <a:solidFill>
                  <a:schemeClr val="accent2"/>
                </a:solidFill>
              </a:ln>
              <a:effectLst>
                <a:outerShdw blurRad="190500" dist="228600" dir="2700000" algn="ctr">
                  <a:srgbClr val="000000">
                    <a:alpha val="30000"/>
                  </a:srgbClr>
                </a:outerShdw>
              </a:effectLst>
              <a:sp3d prstMaterial="matte">
                <a:bevelT w="127000" h="63500"/>
              </a:sp3d>
            </p:spPr>
            <p:txBody>
              <a:bodyPr spcFirstLastPara="1" wrap="square" lIns="10150" tIns="10150" rIns="10150" bIns="10150" anchor="ctr" anchorCtr="0">
                <a:noAutofit/>
              </a:bodyPr>
              <a:lstStyle/>
              <a:p>
                <a:pPr marL="0" marR="0" lvl="0" indent="0" algn="ctr" rtl="0">
                  <a:lnSpc>
                    <a:spcPct val="90000"/>
                  </a:lnSpc>
                  <a:spcBef>
                    <a:spcPts val="0"/>
                  </a:spcBef>
                  <a:spcAft>
                    <a:spcPts val="0"/>
                  </a:spcAft>
                  <a:buClr>
                    <a:schemeClr val="dk1"/>
                  </a:buClr>
                  <a:buSzPts val="1600"/>
                  <a:buFont typeface="Calibri"/>
                  <a:buNone/>
                </a:pPr>
                <a:r>
                  <a:rPr lang="pt-BR" b="1" i="0" u="none" strike="noStrike" cap="none">
                    <a:solidFill>
                      <a:schemeClr val="dk1"/>
                    </a:solidFill>
                    <a:latin typeface="Calibri"/>
                    <a:ea typeface="Calibri"/>
                    <a:cs typeface="Calibri"/>
                    <a:sym typeface="Calibri"/>
                  </a:rPr>
                  <a:t>DOCENTE X AFASTAMENTO: </a:t>
                </a:r>
                <a:endParaRPr sz="2000"/>
              </a:p>
              <a:p>
                <a:pPr marL="0" marR="0" lvl="0" indent="0" algn="ctr" rtl="0">
                  <a:lnSpc>
                    <a:spcPct val="90000"/>
                  </a:lnSpc>
                  <a:spcBef>
                    <a:spcPts val="560"/>
                  </a:spcBef>
                  <a:spcAft>
                    <a:spcPts val="0"/>
                  </a:spcAft>
                  <a:buClr>
                    <a:schemeClr val="dk1"/>
                  </a:buClr>
                  <a:buSzPts val="1600"/>
                  <a:buFont typeface="Calibri"/>
                  <a:buNone/>
                </a:pPr>
                <a:r>
                  <a:rPr lang="pt-BR" b="0" i="0" u="none" strike="noStrike" cap="none">
                    <a:solidFill>
                      <a:schemeClr val="dk1"/>
                    </a:solidFill>
                    <a:latin typeface="Calibri"/>
                    <a:ea typeface="Calibri"/>
                    <a:cs typeface="Calibri"/>
                    <a:sym typeface="Calibri"/>
                  </a:rPr>
                  <a:t>Carga horária vinculada aos afastamentos aprovados para o(a) docente.</a:t>
                </a:r>
                <a:endParaRPr sz="2000"/>
              </a:p>
            </p:txBody>
          </p:sp>
        </p:grpSp>
        <p:grpSp>
          <p:nvGrpSpPr>
            <p:cNvPr id="11" name="Agrupar 10">
              <a:extLst>
                <a:ext uri="{FF2B5EF4-FFF2-40B4-BE49-F238E27FC236}">
                  <a16:creationId xmlns:a16="http://schemas.microsoft.com/office/drawing/2014/main" id="{E65F8B9D-1F86-4BF7-AF16-41D57E2C7378}"/>
                </a:ext>
              </a:extLst>
            </p:cNvPr>
            <p:cNvGrpSpPr/>
            <p:nvPr/>
          </p:nvGrpSpPr>
          <p:grpSpPr>
            <a:xfrm>
              <a:off x="2091316" y="2110781"/>
              <a:ext cx="825652" cy="3723945"/>
              <a:chOff x="2091316" y="2110781"/>
              <a:chExt cx="825652" cy="3723945"/>
            </a:xfrm>
          </p:grpSpPr>
          <p:cxnSp>
            <p:nvCxnSpPr>
              <p:cNvPr id="3" name="Conector reto 2">
                <a:extLst>
                  <a:ext uri="{FF2B5EF4-FFF2-40B4-BE49-F238E27FC236}">
                    <a16:creationId xmlns:a16="http://schemas.microsoft.com/office/drawing/2014/main" id="{DE38C027-3CA4-4FED-B74F-068608A0630A}"/>
                  </a:ext>
                </a:extLst>
              </p:cNvPr>
              <p:cNvCxnSpPr>
                <a:stCxn id="140" idx="1"/>
                <a:endCxn id="138" idx="2"/>
              </p:cNvCxnSpPr>
              <p:nvPr/>
            </p:nvCxnSpPr>
            <p:spPr>
              <a:xfrm flipH="1">
                <a:off x="2091316" y="2110781"/>
                <a:ext cx="825652" cy="1836258"/>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 name="Conector reto 4">
                <a:extLst>
                  <a:ext uri="{FF2B5EF4-FFF2-40B4-BE49-F238E27FC236}">
                    <a16:creationId xmlns:a16="http://schemas.microsoft.com/office/drawing/2014/main" id="{5C59A074-A999-4202-9569-BB00DCE77A13}"/>
                  </a:ext>
                </a:extLst>
              </p:cNvPr>
              <p:cNvCxnSpPr>
                <a:endCxn id="138" idx="2"/>
              </p:cNvCxnSpPr>
              <p:nvPr/>
            </p:nvCxnSpPr>
            <p:spPr>
              <a:xfrm flipH="1">
                <a:off x="2091316" y="3352096"/>
                <a:ext cx="825652" cy="594943"/>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Conector reto 6">
                <a:extLst>
                  <a:ext uri="{FF2B5EF4-FFF2-40B4-BE49-F238E27FC236}">
                    <a16:creationId xmlns:a16="http://schemas.microsoft.com/office/drawing/2014/main" id="{66ED9F50-E943-4547-A9B5-03D08FB1D075}"/>
                  </a:ext>
                </a:extLst>
              </p:cNvPr>
              <p:cNvCxnSpPr>
                <a:cxnSpLocks/>
                <a:stCxn id="144" idx="1"/>
                <a:endCxn id="138" idx="2"/>
              </p:cNvCxnSpPr>
              <p:nvPr/>
            </p:nvCxnSpPr>
            <p:spPr>
              <a:xfrm flipH="1" flipV="1">
                <a:off x="2091316" y="3947039"/>
                <a:ext cx="825652" cy="646372"/>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Conector reto 9">
                <a:extLst>
                  <a:ext uri="{FF2B5EF4-FFF2-40B4-BE49-F238E27FC236}">
                    <a16:creationId xmlns:a16="http://schemas.microsoft.com/office/drawing/2014/main" id="{75D7651F-8235-4E43-B3B8-9F39D16512E9}"/>
                  </a:ext>
                </a:extLst>
              </p:cNvPr>
              <p:cNvCxnSpPr>
                <a:stCxn id="146" idx="1"/>
                <a:endCxn id="138" idx="2"/>
              </p:cNvCxnSpPr>
              <p:nvPr/>
            </p:nvCxnSpPr>
            <p:spPr>
              <a:xfrm flipH="1" flipV="1">
                <a:off x="2091316" y="3947039"/>
                <a:ext cx="825652" cy="1887687"/>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8"/>
          <p:cNvSpPr txBox="1">
            <a:spLocks noGrp="1"/>
          </p:cNvSpPr>
          <p:nvPr>
            <p:ph type="title"/>
          </p:nvPr>
        </p:nvSpPr>
        <p:spPr>
          <a:xfrm>
            <a:off x="-630545" y="0"/>
            <a:ext cx="10881581"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3200"/>
              <a:buFont typeface="Calibri"/>
              <a:buNone/>
            </a:pPr>
            <a:r>
              <a:rPr lang="pt-BR" sz="3200" b="1" dirty="0">
                <a:solidFill>
                  <a:schemeClr val="tx1"/>
                </a:solidFill>
                <a:latin typeface="Arial" panose="020B0604020202020204" pitchFamily="34" charset="0"/>
                <a:cs typeface="Arial" panose="020B0604020202020204" pitchFamily="34" charset="0"/>
              </a:rPr>
              <a:t>PRINCIPAIS REGRAS RELACIONADAS A DISTRIBUIÇÃO DA CARGA HORÁRIA DOCENTE</a:t>
            </a:r>
            <a:endParaRPr sz="3200" dirty="0">
              <a:solidFill>
                <a:schemeClr val="tx1"/>
              </a:solidFill>
              <a:latin typeface="Arial" panose="020B0604020202020204" pitchFamily="34" charset="0"/>
              <a:cs typeface="Arial" panose="020B0604020202020204" pitchFamily="34" charset="0"/>
            </a:endParaRPr>
          </a:p>
        </p:txBody>
      </p:sp>
      <p:sp>
        <p:nvSpPr>
          <p:cNvPr id="152" name="Google Shape;152;p8"/>
          <p:cNvSpPr txBox="1">
            <a:spLocks noGrp="1"/>
          </p:cNvSpPr>
          <p:nvPr>
            <p:ph idx="1"/>
          </p:nvPr>
        </p:nvSpPr>
        <p:spPr>
          <a:xfrm>
            <a:off x="226577" y="1566178"/>
            <a:ext cx="9362485" cy="4284363"/>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600"/>
              <a:buNone/>
            </a:pPr>
            <a:r>
              <a:rPr lang="pt-BR" sz="2400" b="1" dirty="0"/>
              <a:t>1 - REGIMES DE TRABALHO:</a:t>
            </a:r>
            <a:endParaRPr sz="2400" dirty="0"/>
          </a:p>
          <a:p>
            <a:pPr marL="0" lvl="0" indent="0" algn="ctr" rtl="0">
              <a:lnSpc>
                <a:spcPct val="90000"/>
              </a:lnSpc>
              <a:spcBef>
                <a:spcPts val="1000"/>
              </a:spcBef>
              <a:spcAft>
                <a:spcPts val="0"/>
              </a:spcAft>
              <a:buClr>
                <a:schemeClr val="dk1"/>
              </a:buClr>
              <a:buSzPts val="2600"/>
              <a:buNone/>
            </a:pPr>
            <a:endParaRPr sz="2400" b="1" dirty="0"/>
          </a:p>
          <a:p>
            <a:pPr marL="0" lvl="0" indent="0" algn="just" rtl="0">
              <a:lnSpc>
                <a:spcPct val="90000"/>
              </a:lnSpc>
              <a:spcBef>
                <a:spcPts val="1000"/>
              </a:spcBef>
              <a:spcAft>
                <a:spcPts val="0"/>
              </a:spcAft>
              <a:buClr>
                <a:schemeClr val="dk1"/>
              </a:buClr>
              <a:buSzPts val="2400"/>
              <a:buNone/>
            </a:pPr>
            <a:r>
              <a:rPr lang="pt-BR" sz="2400" dirty="0">
                <a:solidFill>
                  <a:schemeClr val="tx1"/>
                </a:solidFill>
              </a:rPr>
              <a:t>De acordo com o Artigo 4° da Resolução 021/2014 – </a:t>
            </a:r>
            <a:r>
              <a:rPr lang="pt-BR" sz="2400" dirty="0" err="1">
                <a:solidFill>
                  <a:schemeClr val="tx1"/>
                </a:solidFill>
              </a:rPr>
              <a:t>Consepe</a:t>
            </a:r>
            <a:r>
              <a:rPr lang="pt-BR" sz="2400" dirty="0">
                <a:solidFill>
                  <a:schemeClr val="tx1"/>
                </a:solidFill>
              </a:rPr>
              <a:t>/</a:t>
            </a:r>
            <a:r>
              <a:rPr lang="pt-BR" sz="2400" dirty="0" err="1">
                <a:solidFill>
                  <a:schemeClr val="tx1"/>
                </a:solidFill>
              </a:rPr>
              <a:t>Unifesspa</a:t>
            </a:r>
            <a:r>
              <a:rPr lang="pt-BR" sz="2400" dirty="0">
                <a:solidFill>
                  <a:schemeClr val="tx1"/>
                </a:solidFill>
              </a:rPr>
              <a:t>, o(a)s docentes ficam sujeitos aos seguintes regimes de trabalho:</a:t>
            </a:r>
            <a:endParaRPr sz="2400" dirty="0">
              <a:solidFill>
                <a:schemeClr val="tx1"/>
              </a:solidFill>
            </a:endParaRPr>
          </a:p>
          <a:p>
            <a:pPr marL="0" lvl="0" indent="0" algn="just" rtl="0">
              <a:lnSpc>
                <a:spcPct val="90000"/>
              </a:lnSpc>
              <a:spcBef>
                <a:spcPts val="1000"/>
              </a:spcBef>
              <a:spcAft>
                <a:spcPts val="0"/>
              </a:spcAft>
              <a:buClr>
                <a:schemeClr val="dk1"/>
              </a:buClr>
              <a:buSzPts val="2400"/>
              <a:buNone/>
            </a:pPr>
            <a:endParaRPr sz="2400" dirty="0">
              <a:solidFill>
                <a:schemeClr val="tx1"/>
              </a:solidFill>
            </a:endParaRPr>
          </a:p>
          <a:p>
            <a:pPr marL="0" lvl="0" indent="0" algn="just" rtl="0">
              <a:lnSpc>
                <a:spcPct val="90000"/>
              </a:lnSpc>
              <a:spcBef>
                <a:spcPts val="1000"/>
              </a:spcBef>
              <a:spcAft>
                <a:spcPts val="0"/>
              </a:spcAft>
              <a:buClr>
                <a:schemeClr val="dk1"/>
              </a:buClr>
              <a:buSzPts val="2400"/>
              <a:buNone/>
            </a:pPr>
            <a:r>
              <a:rPr lang="pt-BR" sz="2400" b="1" dirty="0">
                <a:solidFill>
                  <a:schemeClr val="tx1"/>
                </a:solidFill>
              </a:rPr>
              <a:t>I - </a:t>
            </a:r>
            <a:r>
              <a:rPr lang="pt-BR" sz="2400" dirty="0">
                <a:solidFill>
                  <a:schemeClr val="tx1"/>
                </a:solidFill>
              </a:rPr>
              <a:t>Dedicação Exclusiva (DE) – 40 horas semanais de trabalho;</a:t>
            </a:r>
            <a:endParaRPr sz="2400" dirty="0">
              <a:solidFill>
                <a:schemeClr val="tx1"/>
              </a:solidFill>
            </a:endParaRPr>
          </a:p>
          <a:p>
            <a:pPr marL="0" lvl="0" indent="0" algn="just" rtl="0">
              <a:lnSpc>
                <a:spcPct val="90000"/>
              </a:lnSpc>
              <a:spcBef>
                <a:spcPts val="1000"/>
              </a:spcBef>
              <a:spcAft>
                <a:spcPts val="0"/>
              </a:spcAft>
              <a:buClr>
                <a:schemeClr val="dk1"/>
              </a:buClr>
              <a:buSzPts val="2400"/>
              <a:buNone/>
            </a:pPr>
            <a:r>
              <a:rPr lang="pt-BR" sz="2400" b="1" dirty="0">
                <a:solidFill>
                  <a:schemeClr val="tx1"/>
                </a:solidFill>
              </a:rPr>
              <a:t>II - </a:t>
            </a:r>
            <a:r>
              <a:rPr lang="pt-BR" sz="2400" dirty="0">
                <a:solidFill>
                  <a:schemeClr val="tx1"/>
                </a:solidFill>
              </a:rPr>
              <a:t>Tempo Integral (TI) – 40 horas semanais de trabalho, sem dedicação exclusiva;</a:t>
            </a:r>
            <a:endParaRPr sz="2400" dirty="0">
              <a:solidFill>
                <a:schemeClr val="tx1"/>
              </a:solidFill>
            </a:endParaRPr>
          </a:p>
          <a:p>
            <a:pPr marL="0" lvl="0" indent="0" algn="just" rtl="0">
              <a:lnSpc>
                <a:spcPct val="90000"/>
              </a:lnSpc>
              <a:spcBef>
                <a:spcPts val="1000"/>
              </a:spcBef>
              <a:spcAft>
                <a:spcPts val="0"/>
              </a:spcAft>
              <a:buClr>
                <a:schemeClr val="dk1"/>
              </a:buClr>
              <a:buSzPts val="2400"/>
              <a:buNone/>
            </a:pPr>
            <a:r>
              <a:rPr lang="pt-BR" sz="2400" b="1" dirty="0">
                <a:solidFill>
                  <a:schemeClr val="tx1"/>
                </a:solidFill>
              </a:rPr>
              <a:t>III - </a:t>
            </a:r>
            <a:r>
              <a:rPr lang="pt-BR" sz="2400" dirty="0">
                <a:solidFill>
                  <a:schemeClr val="tx1"/>
                </a:solidFill>
              </a:rPr>
              <a:t>Tempo Parcial (TP) - 20 horas semanais de trabalho. </a:t>
            </a:r>
            <a:endParaRPr sz="2400" dirty="0">
              <a:solidFill>
                <a:schemeClr val="tx1"/>
              </a:solidFill>
            </a:endParaRPr>
          </a:p>
          <a:p>
            <a:pPr marL="0" lvl="0" indent="0" algn="just" rtl="0">
              <a:lnSpc>
                <a:spcPct val="90000"/>
              </a:lnSpc>
              <a:spcBef>
                <a:spcPts val="1000"/>
              </a:spcBef>
              <a:spcAft>
                <a:spcPts val="0"/>
              </a:spcAft>
              <a:buClr>
                <a:schemeClr val="dk1"/>
              </a:buClr>
              <a:buSzPts val="2800"/>
              <a:buNone/>
            </a:pPr>
            <a:endParaRPr sz="2400" dirty="0"/>
          </a:p>
          <a:p>
            <a:pPr marL="0" lvl="0" indent="0" algn="just" rtl="0">
              <a:lnSpc>
                <a:spcPct val="90000"/>
              </a:lnSpc>
              <a:spcBef>
                <a:spcPts val="1000"/>
              </a:spcBef>
              <a:spcAft>
                <a:spcPts val="0"/>
              </a:spcAft>
              <a:buClr>
                <a:schemeClr val="dk1"/>
              </a:buClr>
              <a:buSzPts val="2800"/>
              <a:buNone/>
            </a:pPr>
            <a:endParaRPr sz="2400" dirty="0"/>
          </a:p>
          <a:p>
            <a:pPr marL="514350" lvl="0" indent="-336550" algn="just" rtl="0">
              <a:lnSpc>
                <a:spcPct val="90000"/>
              </a:lnSpc>
              <a:spcBef>
                <a:spcPts val="1000"/>
              </a:spcBef>
              <a:spcAft>
                <a:spcPts val="0"/>
              </a:spcAft>
              <a:buClr>
                <a:schemeClr val="dk1"/>
              </a:buClr>
              <a:buSzPts val="2800"/>
              <a:buNone/>
            </a:pPr>
            <a:endParaRPr sz="2400" dirty="0"/>
          </a:p>
          <a:p>
            <a:pPr marL="228600" lvl="0" indent="-50800" algn="just" rtl="0">
              <a:lnSpc>
                <a:spcPct val="90000"/>
              </a:lnSpc>
              <a:spcBef>
                <a:spcPts val="1000"/>
              </a:spcBef>
              <a:spcAft>
                <a:spcPts val="0"/>
              </a:spcAft>
              <a:buClr>
                <a:schemeClr val="dk1"/>
              </a:buClr>
              <a:buSzPts val="2800"/>
              <a:buNone/>
            </a:pPr>
            <a:endParaRP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9"/>
          <p:cNvSpPr/>
          <p:nvPr/>
        </p:nvSpPr>
        <p:spPr>
          <a:xfrm>
            <a:off x="3878190" y="99996"/>
            <a:ext cx="2026517"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3200" b="1" i="0" u="none" strike="noStrike" cap="none" dirty="0">
                <a:solidFill>
                  <a:schemeClr val="dk1"/>
                </a:solidFill>
                <a:latin typeface="Calibri"/>
                <a:ea typeface="Calibri"/>
                <a:cs typeface="Calibri"/>
                <a:sym typeface="Calibri"/>
              </a:rPr>
              <a:t>2 - ENSINO</a:t>
            </a:r>
            <a:endParaRPr dirty="0"/>
          </a:p>
        </p:txBody>
      </p:sp>
      <p:sp>
        <p:nvSpPr>
          <p:cNvPr id="158" name="Google Shape;158;p9"/>
          <p:cNvSpPr txBox="1">
            <a:spLocks noGrp="1"/>
          </p:cNvSpPr>
          <p:nvPr>
            <p:ph idx="1"/>
          </p:nvPr>
        </p:nvSpPr>
        <p:spPr>
          <a:xfrm>
            <a:off x="46398" y="975026"/>
            <a:ext cx="9690100" cy="245047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400"/>
              <a:buNone/>
            </a:pPr>
            <a:r>
              <a:rPr lang="pt-BR" sz="2400" b="1" dirty="0"/>
              <a:t>Carga Horária de Aulas Efetivas Semanais (AES):</a:t>
            </a:r>
            <a:endParaRPr dirty="0"/>
          </a:p>
          <a:p>
            <a:pPr marL="0" lvl="0" indent="0" algn="just" rtl="0">
              <a:lnSpc>
                <a:spcPct val="90000"/>
              </a:lnSpc>
              <a:spcBef>
                <a:spcPts val="1000"/>
              </a:spcBef>
              <a:spcAft>
                <a:spcPts val="0"/>
              </a:spcAft>
              <a:buClr>
                <a:schemeClr val="dk1"/>
              </a:buClr>
              <a:buSzPts val="2400"/>
              <a:buNone/>
            </a:pPr>
            <a:r>
              <a:rPr lang="pt-BR" sz="2400" dirty="0">
                <a:solidFill>
                  <a:schemeClr val="tx1"/>
                </a:solidFill>
              </a:rPr>
              <a:t>É a carga horária ministrada na graduação e na pós-graduação, sem acréscimo da carga horária destinada a preparação:</a:t>
            </a:r>
            <a:endParaRPr dirty="0">
              <a:solidFill>
                <a:schemeClr val="tx1"/>
              </a:solidFill>
            </a:endParaRPr>
          </a:p>
          <a:p>
            <a:pPr marL="0" lvl="0" indent="0" algn="ctr" rtl="0">
              <a:lnSpc>
                <a:spcPct val="90000"/>
              </a:lnSpc>
              <a:spcBef>
                <a:spcPts val="1000"/>
              </a:spcBef>
              <a:spcAft>
                <a:spcPts val="0"/>
              </a:spcAft>
              <a:buClr>
                <a:schemeClr val="dk1"/>
              </a:buClr>
              <a:buSzPts val="2400"/>
              <a:buNone/>
            </a:pPr>
            <a:r>
              <a:rPr lang="pt-BR" sz="2400" i="1" dirty="0">
                <a:solidFill>
                  <a:schemeClr val="tx1"/>
                </a:solidFill>
              </a:rPr>
              <a:t>Carga Horária Teórica + Carga Horária Prática + Carga Horária de Extensão + Carga Horária de Orientação</a:t>
            </a:r>
            <a:endParaRPr dirty="0">
              <a:solidFill>
                <a:schemeClr val="tx1"/>
              </a:solidFill>
            </a:endParaRPr>
          </a:p>
          <a:p>
            <a:pPr marL="0" lvl="0" indent="0" algn="ctr" rtl="0">
              <a:lnSpc>
                <a:spcPct val="90000"/>
              </a:lnSpc>
              <a:spcBef>
                <a:spcPts val="1000"/>
              </a:spcBef>
              <a:spcAft>
                <a:spcPts val="0"/>
              </a:spcAft>
              <a:buClr>
                <a:schemeClr val="dk1"/>
              </a:buClr>
              <a:buSzPts val="2400"/>
              <a:buNone/>
            </a:pPr>
            <a:r>
              <a:rPr lang="pt-BR" sz="2400" b="1" dirty="0">
                <a:solidFill>
                  <a:schemeClr val="tx1"/>
                </a:solidFill>
              </a:rPr>
              <a:t>Como calcular a CH de AES da disciplina?</a:t>
            </a:r>
            <a:endParaRPr dirty="0">
              <a:solidFill>
                <a:schemeClr val="tx1"/>
              </a:solidFill>
            </a:endParaRPr>
          </a:p>
          <a:p>
            <a:pPr marL="0" lvl="0" indent="0" algn="just" rtl="0">
              <a:lnSpc>
                <a:spcPct val="90000"/>
              </a:lnSpc>
              <a:spcBef>
                <a:spcPts val="1000"/>
              </a:spcBef>
              <a:spcAft>
                <a:spcPts val="0"/>
              </a:spcAft>
              <a:buClr>
                <a:schemeClr val="dk1"/>
              </a:buClr>
              <a:buSzPts val="2400"/>
              <a:buNone/>
            </a:pPr>
            <a:endParaRPr sz="2400" dirty="0"/>
          </a:p>
          <a:p>
            <a:pPr marL="0" lvl="0" indent="0" algn="just" rtl="0">
              <a:lnSpc>
                <a:spcPct val="90000"/>
              </a:lnSpc>
              <a:spcBef>
                <a:spcPts val="1000"/>
              </a:spcBef>
              <a:spcAft>
                <a:spcPts val="0"/>
              </a:spcAft>
              <a:buClr>
                <a:schemeClr val="dk1"/>
              </a:buClr>
              <a:buSzPts val="2400"/>
              <a:buNone/>
            </a:pPr>
            <a:endParaRPr sz="2400" dirty="0"/>
          </a:p>
          <a:p>
            <a:pPr marL="228600" lvl="0" indent="-76200" algn="just" rtl="0">
              <a:lnSpc>
                <a:spcPct val="90000"/>
              </a:lnSpc>
              <a:spcBef>
                <a:spcPts val="1000"/>
              </a:spcBef>
              <a:spcAft>
                <a:spcPts val="0"/>
              </a:spcAft>
              <a:buClr>
                <a:schemeClr val="dk1"/>
              </a:buClr>
              <a:buSzPts val="2400"/>
              <a:buNone/>
            </a:pPr>
            <a:endParaRPr sz="2400" dirty="0"/>
          </a:p>
        </p:txBody>
      </p:sp>
      <p:grpSp>
        <p:nvGrpSpPr>
          <p:cNvPr id="3" name="Agrupar 2">
            <a:extLst>
              <a:ext uri="{FF2B5EF4-FFF2-40B4-BE49-F238E27FC236}">
                <a16:creationId xmlns:a16="http://schemas.microsoft.com/office/drawing/2014/main" id="{A50B041E-DF7C-4432-A465-8F92F73A530D}"/>
              </a:ext>
            </a:extLst>
          </p:cNvPr>
          <p:cNvGrpSpPr/>
          <p:nvPr/>
        </p:nvGrpSpPr>
        <p:grpSpPr>
          <a:xfrm>
            <a:off x="323118" y="3710234"/>
            <a:ext cx="8258610" cy="1015663"/>
            <a:chOff x="251556" y="3794914"/>
            <a:chExt cx="8258610" cy="1015663"/>
          </a:xfrm>
        </p:grpSpPr>
        <p:sp>
          <p:nvSpPr>
            <p:cNvPr id="160" name="Google Shape;160;p9"/>
            <p:cNvSpPr txBox="1"/>
            <p:nvPr/>
          </p:nvSpPr>
          <p:spPr>
            <a:xfrm>
              <a:off x="5341516" y="3819112"/>
              <a:ext cx="3168650" cy="707886"/>
            </a:xfrm>
            <a:prstGeom prst="rect">
              <a:avLst/>
            </a:prstGeom>
            <a:noFill/>
            <a:ln w="19050" cap="flat" cmpd="sng">
              <a:solidFill>
                <a:schemeClr val="accent2"/>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2000" dirty="0">
                  <a:solidFill>
                    <a:schemeClr val="dk1"/>
                  </a:solidFill>
                  <a:latin typeface="Calibri"/>
                  <a:ea typeface="Calibri"/>
                  <a:cs typeface="Calibri"/>
                  <a:sym typeface="Calibri"/>
                </a:rPr>
                <a:t>Exemplo: </a:t>
              </a:r>
              <a:endParaRPr dirty="0"/>
            </a:p>
            <a:p>
              <a:pPr marL="0" marR="0" lvl="0" indent="0" algn="ctr" rtl="0">
                <a:spcBef>
                  <a:spcPts val="0"/>
                </a:spcBef>
                <a:spcAft>
                  <a:spcPts val="0"/>
                </a:spcAft>
                <a:buNone/>
              </a:pPr>
              <a:r>
                <a:rPr lang="pt-BR" sz="2000" dirty="0">
                  <a:solidFill>
                    <a:schemeClr val="dk1"/>
                  </a:solidFill>
                  <a:latin typeface="Calibri"/>
                  <a:ea typeface="Calibri"/>
                  <a:cs typeface="Calibri"/>
                  <a:sym typeface="Calibri"/>
                </a:rPr>
                <a:t>68h/17 = 4 horas semanais</a:t>
              </a:r>
              <a:endParaRPr dirty="0"/>
            </a:p>
          </p:txBody>
        </p:sp>
        <p:grpSp>
          <p:nvGrpSpPr>
            <p:cNvPr id="2" name="Agrupar 1">
              <a:extLst>
                <a:ext uri="{FF2B5EF4-FFF2-40B4-BE49-F238E27FC236}">
                  <a16:creationId xmlns:a16="http://schemas.microsoft.com/office/drawing/2014/main" id="{F0F5BF7F-A81B-482C-8CB8-8A30479042CB}"/>
                </a:ext>
              </a:extLst>
            </p:cNvPr>
            <p:cNvGrpSpPr/>
            <p:nvPr/>
          </p:nvGrpSpPr>
          <p:grpSpPr>
            <a:xfrm>
              <a:off x="251556" y="3794914"/>
              <a:ext cx="5089960" cy="1015663"/>
              <a:chOff x="251556" y="3794914"/>
              <a:chExt cx="5089960" cy="1015663"/>
            </a:xfrm>
          </p:grpSpPr>
          <p:sp>
            <p:nvSpPr>
              <p:cNvPr id="159" name="Google Shape;159;p9"/>
              <p:cNvSpPr txBox="1"/>
              <p:nvPr/>
            </p:nvSpPr>
            <p:spPr>
              <a:xfrm>
                <a:off x="251556" y="3794914"/>
                <a:ext cx="5089960" cy="10156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2000" b="0" i="0" u="none" strike="noStrike" cap="none" dirty="0">
                    <a:solidFill>
                      <a:schemeClr val="dk1"/>
                    </a:solidFill>
                    <a:latin typeface="Calibri"/>
                    <a:ea typeface="Calibri"/>
                    <a:cs typeface="Calibri"/>
                    <a:sym typeface="Calibri"/>
                  </a:rPr>
                  <a:t>Carga Horária Total da disciplina</a:t>
                </a:r>
                <a:endParaRPr dirty="0"/>
              </a:p>
              <a:p>
                <a:pPr marL="0" marR="0" lvl="0" indent="0" algn="l" rtl="0">
                  <a:spcBef>
                    <a:spcPts val="0"/>
                  </a:spcBef>
                  <a:spcAft>
                    <a:spcPts val="0"/>
                  </a:spcAft>
                  <a:buNone/>
                </a:pPr>
                <a:r>
                  <a:rPr lang="pt-BR" sz="2000" b="0" i="0" u="none" strike="noStrike" cap="none" dirty="0">
                    <a:solidFill>
                      <a:schemeClr val="dk1"/>
                    </a:solidFill>
                    <a:latin typeface="Calibri"/>
                    <a:ea typeface="Calibri"/>
                    <a:cs typeface="Calibri"/>
                    <a:sym typeface="Calibri"/>
                  </a:rPr>
                  <a:t>                                                                         =   AES</a:t>
                </a:r>
                <a:endParaRPr dirty="0">
                  <a:highlight>
                    <a:srgbClr val="FFFF00"/>
                  </a:highlight>
                </a:endParaRPr>
              </a:p>
              <a:p>
                <a:pPr marL="0" marR="0" lvl="0" indent="0" algn="ctr" rtl="0">
                  <a:spcBef>
                    <a:spcPts val="0"/>
                  </a:spcBef>
                  <a:spcAft>
                    <a:spcPts val="0"/>
                  </a:spcAft>
                  <a:buNone/>
                </a:pPr>
                <a:r>
                  <a:rPr lang="pt-BR" sz="2000" dirty="0">
                    <a:solidFill>
                      <a:schemeClr val="dk1"/>
                    </a:solidFill>
                    <a:latin typeface="Calibri"/>
                    <a:ea typeface="Calibri"/>
                    <a:cs typeface="Calibri"/>
                    <a:sym typeface="Calibri"/>
                  </a:rPr>
                  <a:t>17 ou 15 semanas</a:t>
                </a:r>
                <a:endParaRPr dirty="0"/>
              </a:p>
            </p:txBody>
          </p:sp>
          <p:cxnSp>
            <p:nvCxnSpPr>
              <p:cNvPr id="161" name="Google Shape;161;p9"/>
              <p:cNvCxnSpPr/>
              <p:nvPr/>
            </p:nvCxnSpPr>
            <p:spPr>
              <a:xfrm>
                <a:off x="1126486" y="4302745"/>
                <a:ext cx="3340100" cy="0"/>
              </a:xfrm>
              <a:prstGeom prst="straightConnector1">
                <a:avLst/>
              </a:prstGeom>
              <a:noFill/>
              <a:ln w="19050" cap="flat" cmpd="sng">
                <a:solidFill>
                  <a:schemeClr val="accent2"/>
                </a:solidFill>
                <a:prstDash val="solid"/>
                <a:miter lim="800000"/>
                <a:headEnd type="none" w="sm" len="sm"/>
                <a:tailEnd type="none" w="sm" len="sm"/>
              </a:ln>
            </p:spPr>
          </p:cxnSp>
        </p:grpSp>
      </p:grpSp>
      <p:sp>
        <p:nvSpPr>
          <p:cNvPr id="162" name="Google Shape;162;p9"/>
          <p:cNvSpPr txBox="1"/>
          <p:nvPr/>
        </p:nvSpPr>
        <p:spPr>
          <a:xfrm>
            <a:off x="406912" y="5010630"/>
            <a:ext cx="8969071" cy="1077178"/>
          </a:xfrm>
          <a:prstGeom prst="rect">
            <a:avLst/>
          </a:prstGeom>
          <a:solidFill>
            <a:srgbClr val="D0CECE"/>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spcFirstLastPara="1" wrap="square" lIns="91425" tIns="45700" rIns="91425" bIns="45700" anchor="t" anchorCtr="0">
            <a:spAutoFit/>
          </a:bodyPr>
          <a:lstStyle/>
          <a:p>
            <a:pPr marL="0" marR="0" lvl="0" indent="0" algn="ctr" rtl="0">
              <a:spcBef>
                <a:spcPts val="0"/>
              </a:spcBef>
              <a:spcAft>
                <a:spcPts val="0"/>
              </a:spcAft>
              <a:buNone/>
            </a:pPr>
            <a:r>
              <a:rPr lang="pt-BR" sz="1600" dirty="0">
                <a:solidFill>
                  <a:schemeClr val="dk1"/>
                </a:solidFill>
                <a:latin typeface="Calibri"/>
                <a:ea typeface="Calibri"/>
                <a:cs typeface="Calibri"/>
                <a:sym typeface="Calibri"/>
              </a:rPr>
              <a:t>Os docentes pós-graduados da carreira do Magistério do Ensino Superior deverão destinar pelo menos metade de sua carga horária ao ensino na graduação, ressalvados os casos em que não houver solicitação ou demanda de qualquer Subunidade Acadêmica </a:t>
            </a:r>
            <a:r>
              <a:rPr lang="pt-BR" sz="1600" b="1" dirty="0">
                <a:solidFill>
                  <a:schemeClr val="dk1"/>
                </a:solidFill>
                <a:latin typeface="Calibri"/>
                <a:ea typeface="Calibri"/>
                <a:cs typeface="Calibri"/>
                <a:sym typeface="Calibri"/>
              </a:rPr>
              <a:t>(Parágrafo único do Artigo 12 da Resolução nº 021/2014 do </a:t>
            </a:r>
            <a:r>
              <a:rPr lang="pt-BR" sz="1600" b="1" dirty="0" err="1">
                <a:solidFill>
                  <a:schemeClr val="dk1"/>
                </a:solidFill>
                <a:latin typeface="Calibri"/>
                <a:ea typeface="Calibri"/>
                <a:cs typeface="Calibri"/>
                <a:sym typeface="Calibri"/>
              </a:rPr>
              <a:t>Consepe</a:t>
            </a:r>
            <a:r>
              <a:rPr lang="pt-BR" sz="1600" b="1" dirty="0">
                <a:solidFill>
                  <a:schemeClr val="dk1"/>
                </a:solidFill>
                <a:latin typeface="Calibri"/>
                <a:ea typeface="Calibri"/>
                <a:cs typeface="Calibri"/>
                <a:sym typeface="Calibri"/>
              </a:rPr>
              <a:t>/</a:t>
            </a:r>
            <a:r>
              <a:rPr lang="pt-BR" sz="1600" b="1" dirty="0" err="1">
                <a:solidFill>
                  <a:schemeClr val="dk1"/>
                </a:solidFill>
                <a:latin typeface="Calibri"/>
                <a:ea typeface="Calibri"/>
                <a:cs typeface="Calibri"/>
                <a:sym typeface="Calibri"/>
              </a:rPr>
              <a:t>Unifesspa</a:t>
            </a:r>
            <a:r>
              <a:rPr lang="pt-BR" sz="1600" b="1" dirty="0">
                <a:solidFill>
                  <a:schemeClr val="dk1"/>
                </a:solidFill>
                <a:latin typeface="Calibri"/>
                <a:ea typeface="Calibri"/>
                <a:cs typeface="Calibri"/>
                <a:sym typeface="Calibri"/>
              </a:rPr>
              <a:t>)</a:t>
            </a:r>
            <a:endParaRPr sz="1100" b="1" dirty="0"/>
          </a:p>
        </p:txBody>
      </p:sp>
    </p:spTree>
  </p:cSld>
  <p:clrMapOvr>
    <a:masterClrMapping/>
  </p:clrMapOvr>
</p:sld>
</file>

<file path=ppt/theme/theme1.xml><?xml version="1.0" encoding="utf-8"?>
<a:theme xmlns:a="http://schemas.openxmlformats.org/drawingml/2006/main" name="Facetado">
  <a:themeElements>
    <a:clrScheme name="Facetado">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d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d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TM02900688[[fn=Faceta]]</Template>
  <TotalTime>769</TotalTime>
  <Words>2281</Words>
  <Application>Microsoft Office PowerPoint</Application>
  <PresentationFormat>Widescreen</PresentationFormat>
  <Paragraphs>248</Paragraphs>
  <Slides>20</Slides>
  <Notes>20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20</vt:i4>
      </vt:variant>
    </vt:vector>
  </HeadingPairs>
  <TitlesOfParts>
    <vt:vector size="26" baseType="lpstr">
      <vt:lpstr>Arial</vt:lpstr>
      <vt:lpstr>Calibri</vt:lpstr>
      <vt:lpstr>Trebuchet MS</vt:lpstr>
      <vt:lpstr>Wingdings</vt:lpstr>
      <vt:lpstr>Wingdings 3</vt:lpstr>
      <vt:lpstr>Facetado</vt:lpstr>
      <vt:lpstr>Apresentação do PowerPoint</vt:lpstr>
      <vt:lpstr>PIT/PLANO ACADÊMICO</vt:lpstr>
      <vt:lpstr>O QUE É O SISPLAD?</vt:lpstr>
      <vt:lpstr>QUANDO E COMO PREENCHER O PIT?</vt:lpstr>
      <vt:lpstr>Apresentação do PowerPoint</vt:lpstr>
      <vt:lpstr>Apresentação do PowerPoint</vt:lpstr>
      <vt:lpstr>COMO O PIT É ESTRUTURADO?</vt:lpstr>
      <vt:lpstr>PRINCIPAIS REGRAS RELACIONADAS A DISTRIBUIÇÃO DA CARGA HORÁRIA DOCENTE</vt:lpstr>
      <vt:lpstr>Apresentação do PowerPoint</vt:lpstr>
      <vt:lpstr>Apresentação do PowerPoint</vt:lpstr>
      <vt:lpstr>Apresentação do PowerPoint</vt:lpstr>
      <vt:lpstr>Apresentação do PowerPoint</vt:lpstr>
      <vt:lpstr>Apresentação do PowerPoint</vt:lpstr>
      <vt:lpstr>Apresentação do PowerPoint</vt:lpstr>
      <vt:lpstr>LEGISLAÇÕES RELACIONADAS:</vt:lpstr>
      <vt:lpstr>ATIVIDADES A SEREM REGISTRADAS EM CADA PLANO INDIVIDUAL DE TRABALHO (PIT) DO(A) DOCENTE:</vt:lpstr>
      <vt:lpstr>PERGUNTAS  FREQUENTES:</vt:lpstr>
      <vt:lpstr>PERGUNTAS  FREQUENTES:</vt:lpstr>
      <vt:lpstr>PERGUNTAS  FREQUENTES:</vt:lpstr>
      <vt:lpstr>Equipe e contatos: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beatriz.maia</dc:creator>
  <cp:lastModifiedBy>fabricio.lima</cp:lastModifiedBy>
  <cp:revision>100</cp:revision>
  <dcterms:created xsi:type="dcterms:W3CDTF">2022-03-15T19:17:13Z</dcterms:created>
  <dcterms:modified xsi:type="dcterms:W3CDTF">2023-04-17T12:14:47Z</dcterms:modified>
</cp:coreProperties>
</file>