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59"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Cocomat Pro" panose="020B0604020202020204" charset="0"/>
      <p:regular r:id="rId28"/>
    </p:embeddedFont>
    <p:embeddedFont>
      <p:font typeface="Cocomat Pro Bold" panose="020B0604020202020204" charset="0"/>
      <p:regular r:id="rId29"/>
    </p:embeddedFont>
    <p:embeddedFont>
      <p:font typeface="Cocomat Pro Italic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BE478-25B9-4D74-A430-AF3708A0222A}" type="datetimeFigureOut">
              <a:rPr lang="pt-BR" smtClean="0"/>
              <a:t>17/09/2024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AFE03-604D-435F-B1B4-158B2ECDCF94}" type="slidenum">
              <a:rPr lang="pt-BR" smtClean="0"/>
              <a:t>‹nº›</a:t>
            </a:fld>
            <a:endParaRPr lang="pt-BR"/>
          </a:p>
        </p:txBody>
      </p:sp>
    </p:spTree>
    <p:extLst>
      <p:ext uri="{BB962C8B-B14F-4D97-AF65-F5344CB8AC3E}">
        <p14:creationId xmlns:p14="http://schemas.microsoft.com/office/powerpoint/2010/main" val="70880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DFAFE03-604D-435F-B1B4-158B2ECDCF94}" type="slidenum">
              <a:rPr lang="pt-BR" smtClean="0"/>
              <a:t>1</a:t>
            </a:fld>
            <a:endParaRPr lang="pt-BR"/>
          </a:p>
        </p:txBody>
      </p:sp>
    </p:spTree>
    <p:extLst>
      <p:ext uri="{BB962C8B-B14F-4D97-AF65-F5344CB8AC3E}">
        <p14:creationId xmlns:p14="http://schemas.microsoft.com/office/powerpoint/2010/main" val="12139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hyperlink" Target="https://sigrh.unifesspa.edu.br/sigrh/public/colegiados/filtro_busca.jsf"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hyperlink" Target="https://sisplad.unifesspa.edu.br/view/inicio/" TargetMode="Externa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proeg.unifesspa.edu.br/orienta%C3%A7%C3%B5es.html"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Freeform 2"/>
          <p:cNvSpPr/>
          <p:nvPr/>
        </p:nvSpPr>
        <p:spPr>
          <a:xfrm rot="-10800000">
            <a:off x="-767491" y="-267060"/>
            <a:ext cx="7040955" cy="8801194"/>
          </a:xfrm>
          <a:custGeom>
            <a:avLst/>
            <a:gdLst/>
            <a:ahLst/>
            <a:cxnLst/>
            <a:rect l="l" t="t" r="r" b="b"/>
            <a:pathLst>
              <a:path w="7040955" h="8801194">
                <a:moveTo>
                  <a:pt x="0" y="0"/>
                </a:moveTo>
                <a:lnTo>
                  <a:pt x="7040955" y="0"/>
                </a:lnTo>
                <a:lnTo>
                  <a:pt x="7040955" y="8801194"/>
                </a:lnTo>
                <a:lnTo>
                  <a:pt x="0" y="88011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5138100" y="4133537"/>
            <a:ext cx="136287" cy="516432"/>
            <a:chOff x="0" y="0"/>
            <a:chExt cx="48124" cy="182355"/>
          </a:xfrm>
        </p:grpSpPr>
        <p:sp>
          <p:nvSpPr>
            <p:cNvPr id="4" name="Freeform 4"/>
            <p:cNvSpPr/>
            <p:nvPr/>
          </p:nvSpPr>
          <p:spPr>
            <a:xfrm>
              <a:off x="0" y="0"/>
              <a:ext cx="48124" cy="182355"/>
            </a:xfrm>
            <a:custGeom>
              <a:avLst/>
              <a:gdLst/>
              <a:ahLst/>
              <a:cxnLst/>
              <a:rect l="l" t="t" r="r" b="b"/>
              <a:pathLst>
                <a:path w="48124" h="182355">
                  <a:moveTo>
                    <a:pt x="0" y="0"/>
                  </a:moveTo>
                  <a:lnTo>
                    <a:pt x="48124" y="0"/>
                  </a:lnTo>
                  <a:lnTo>
                    <a:pt x="48124" y="182355"/>
                  </a:lnTo>
                  <a:lnTo>
                    <a:pt x="0" y="182355"/>
                  </a:lnTo>
                  <a:close/>
                </a:path>
              </a:pathLst>
            </a:custGeom>
            <a:solidFill>
              <a:srgbClr val="9DF069"/>
            </a:solidFill>
          </p:spPr>
        </p:sp>
        <p:sp>
          <p:nvSpPr>
            <p:cNvPr id="5" name="TextBox 5"/>
            <p:cNvSpPr txBox="1"/>
            <p:nvPr/>
          </p:nvSpPr>
          <p:spPr>
            <a:xfrm>
              <a:off x="0" y="-9525"/>
              <a:ext cx="48124" cy="191880"/>
            </a:xfrm>
            <a:prstGeom prst="rect">
              <a:avLst/>
            </a:prstGeom>
          </p:spPr>
          <p:txBody>
            <a:bodyPr lIns="28575" tIns="28575" rIns="28575" bIns="28575" rtlCol="0" anchor="ctr"/>
            <a:lstStyle/>
            <a:p>
              <a:pPr algn="ctr">
                <a:lnSpc>
                  <a:spcPts val="1496"/>
                </a:lnSpc>
              </a:pPr>
              <a:endParaRPr/>
            </a:p>
          </p:txBody>
        </p:sp>
      </p:grpSp>
      <p:sp>
        <p:nvSpPr>
          <p:cNvPr id="6" name="Freeform 6"/>
          <p:cNvSpPr/>
          <p:nvPr/>
        </p:nvSpPr>
        <p:spPr>
          <a:xfrm>
            <a:off x="6259168" y="1028700"/>
            <a:ext cx="5769663" cy="2144391"/>
          </a:xfrm>
          <a:custGeom>
            <a:avLst/>
            <a:gdLst/>
            <a:ahLst/>
            <a:cxnLst/>
            <a:rect l="l" t="t" r="r" b="b"/>
            <a:pathLst>
              <a:path w="5769663" h="2144391">
                <a:moveTo>
                  <a:pt x="0" y="0"/>
                </a:moveTo>
                <a:lnTo>
                  <a:pt x="5769664" y="0"/>
                </a:lnTo>
                <a:lnTo>
                  <a:pt x="5769664" y="2144391"/>
                </a:lnTo>
                <a:lnTo>
                  <a:pt x="0" y="2144391"/>
                </a:lnTo>
                <a:lnTo>
                  <a:pt x="0" y="0"/>
                </a:lnTo>
                <a:close/>
              </a:path>
            </a:pathLst>
          </a:custGeom>
          <a:blipFill>
            <a:blip r:embed="rId5"/>
            <a:stretch>
              <a:fillRect/>
            </a:stretch>
          </a:blipFill>
        </p:spPr>
      </p:sp>
      <p:sp>
        <p:nvSpPr>
          <p:cNvPr id="7" name="TextBox 7"/>
          <p:cNvSpPr txBox="1"/>
          <p:nvPr/>
        </p:nvSpPr>
        <p:spPr>
          <a:xfrm>
            <a:off x="5541242" y="4114487"/>
            <a:ext cx="8901143" cy="531620"/>
          </a:xfrm>
          <a:prstGeom prst="rect">
            <a:avLst/>
          </a:prstGeom>
        </p:spPr>
        <p:txBody>
          <a:bodyPr lIns="0" tIns="0" rIns="0" bIns="0" rtlCol="0" anchor="t">
            <a:spAutoFit/>
          </a:bodyPr>
          <a:lstStyle/>
          <a:p>
            <a:pPr marL="0" lvl="0" indent="0" algn="just">
              <a:lnSpc>
                <a:spcPts val="4371"/>
              </a:lnSpc>
            </a:pPr>
            <a:r>
              <a:rPr lang="en-US" sz="3553" dirty="0" err="1">
                <a:latin typeface="Cocomat Pro"/>
                <a:ea typeface="Cocomat Pro"/>
                <a:cs typeface="Cocomat Pro"/>
                <a:sym typeface="Cocomat Pro"/>
              </a:rPr>
              <a:t>Acolhimento</a:t>
            </a:r>
            <a:r>
              <a:rPr lang="en-US" sz="3553" dirty="0">
                <a:latin typeface="Cocomat Pro"/>
                <a:ea typeface="Cocomat Pro"/>
                <a:cs typeface="Cocomat Pro"/>
                <a:sym typeface="Cocomat Pro"/>
              </a:rPr>
              <a:t> </a:t>
            </a:r>
            <a:r>
              <a:rPr lang="en-US" sz="3553" dirty="0" err="1">
                <a:latin typeface="Cocomat Pro"/>
                <a:ea typeface="Cocomat Pro"/>
                <a:cs typeface="Cocomat Pro"/>
                <a:sym typeface="Cocomat Pro"/>
              </a:rPr>
              <a:t>Institucional</a:t>
            </a:r>
            <a:r>
              <a:rPr lang="en-US" sz="3553" dirty="0">
                <a:latin typeface="Cocomat Pro"/>
                <a:ea typeface="Cocomat Pro"/>
                <a:cs typeface="Cocomat Pro"/>
                <a:sym typeface="Cocomat Pro"/>
              </a:rPr>
              <a:t> 2024</a:t>
            </a:r>
          </a:p>
        </p:txBody>
      </p:sp>
      <p:sp>
        <p:nvSpPr>
          <p:cNvPr id="8" name="Freeform 8"/>
          <p:cNvSpPr/>
          <p:nvPr/>
        </p:nvSpPr>
        <p:spPr>
          <a:xfrm>
            <a:off x="11799100" y="2385152"/>
            <a:ext cx="7040955" cy="8801194"/>
          </a:xfrm>
          <a:custGeom>
            <a:avLst/>
            <a:gdLst/>
            <a:ahLst/>
            <a:cxnLst/>
            <a:rect l="l" t="t" r="r" b="b"/>
            <a:pathLst>
              <a:path w="7040955" h="8801194">
                <a:moveTo>
                  <a:pt x="0" y="0"/>
                </a:moveTo>
                <a:lnTo>
                  <a:pt x="7040955" y="0"/>
                </a:lnTo>
                <a:lnTo>
                  <a:pt x="7040955" y="8801194"/>
                </a:lnTo>
                <a:lnTo>
                  <a:pt x="0" y="8801194"/>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9" name="TextBox 9"/>
          <p:cNvSpPr txBox="1"/>
          <p:nvPr/>
        </p:nvSpPr>
        <p:spPr>
          <a:xfrm>
            <a:off x="2752987" y="6067244"/>
            <a:ext cx="12156385" cy="1095877"/>
          </a:xfrm>
          <a:prstGeom prst="rect">
            <a:avLst/>
          </a:prstGeom>
        </p:spPr>
        <p:txBody>
          <a:bodyPr wrap="square" lIns="0" tIns="0" rIns="0" bIns="0" rtlCol="0" anchor="t">
            <a:spAutoFit/>
          </a:bodyPr>
          <a:lstStyle/>
          <a:p>
            <a:pPr algn="ctr">
              <a:lnSpc>
                <a:spcPts val="4371"/>
              </a:lnSpc>
            </a:pPr>
            <a:r>
              <a:rPr lang="en-US" sz="3553" dirty="0">
                <a:latin typeface="Cocomat Pro"/>
                <a:ea typeface="Cocomat Pro"/>
                <a:cs typeface="Cocomat Pro"/>
                <a:sym typeface="Cocomat Pro"/>
              </a:rPr>
              <a:t>Palestra: O Plano Individual de </a:t>
            </a:r>
            <a:r>
              <a:rPr lang="en-US" sz="3553" dirty="0" err="1">
                <a:latin typeface="Cocomat Pro"/>
                <a:ea typeface="Cocomat Pro"/>
                <a:cs typeface="Cocomat Pro"/>
                <a:sym typeface="Cocomat Pro"/>
              </a:rPr>
              <a:t>Trabalho</a:t>
            </a:r>
            <a:r>
              <a:rPr lang="en-US" sz="3553" dirty="0">
                <a:latin typeface="Cocomat Pro"/>
                <a:ea typeface="Cocomat Pro"/>
                <a:cs typeface="Cocomat Pro"/>
                <a:sym typeface="Cocomat Pro"/>
              </a:rPr>
              <a:t> </a:t>
            </a:r>
            <a:r>
              <a:rPr lang="en-US" sz="3553" dirty="0" err="1">
                <a:latin typeface="Cocomat Pro"/>
                <a:ea typeface="Cocomat Pro"/>
                <a:cs typeface="Cocomat Pro"/>
                <a:sym typeface="Cocomat Pro"/>
              </a:rPr>
              <a:t>Docente</a:t>
            </a:r>
            <a:r>
              <a:rPr lang="en-US" sz="3553" dirty="0">
                <a:latin typeface="Cocomat Pro"/>
                <a:ea typeface="Cocomat Pro"/>
                <a:cs typeface="Cocomat Pro"/>
                <a:sym typeface="Cocomat Pro"/>
              </a:rPr>
              <a:t> – PIT.</a:t>
            </a:r>
          </a:p>
          <a:p>
            <a:pPr marL="0" lvl="0" indent="0" algn="ctr">
              <a:lnSpc>
                <a:spcPts val="4371"/>
              </a:lnSpc>
            </a:pPr>
            <a:r>
              <a:rPr lang="en-US" sz="3553" dirty="0" err="1">
                <a:latin typeface="Cocomat Pro Italics"/>
                <a:ea typeface="Cocomat Pro Italics"/>
                <a:cs typeface="Cocomat Pro Italics"/>
                <a:sym typeface="Cocomat Pro Italics"/>
              </a:rPr>
              <a:t>Palestrante</a:t>
            </a:r>
            <a:r>
              <a:rPr lang="en-US" sz="3553" dirty="0">
                <a:latin typeface="Cocomat Pro Italics"/>
                <a:ea typeface="Cocomat Pro Italics"/>
                <a:cs typeface="Cocomat Pro Italics"/>
                <a:sym typeface="Cocomat Pro Italics"/>
              </a:rPr>
              <a:t>: TAE Ellen </a:t>
            </a:r>
            <a:r>
              <a:rPr lang="en-US" sz="3553" dirty="0" err="1">
                <a:latin typeface="Cocomat Pro Italics"/>
                <a:ea typeface="Cocomat Pro Italics"/>
                <a:cs typeface="Cocomat Pro Italics"/>
                <a:sym typeface="Cocomat Pro Italics"/>
              </a:rPr>
              <a:t>Mayara</a:t>
            </a:r>
            <a:r>
              <a:rPr lang="en-US" sz="3553" dirty="0">
                <a:latin typeface="Cocomat Pro Italics"/>
                <a:ea typeface="Cocomat Pro Italics"/>
                <a:cs typeface="Cocomat Pro Italics"/>
                <a:sym typeface="Cocomat Pro Italics"/>
              </a:rPr>
              <a:t> Pereira </a:t>
            </a:r>
            <a:r>
              <a:rPr lang="en-US" sz="3553" dirty="0" err="1">
                <a:latin typeface="Cocomat Pro Italics"/>
                <a:ea typeface="Cocomat Pro Italics"/>
                <a:cs typeface="Cocomat Pro Italics"/>
                <a:sym typeface="Cocomat Pro Italics"/>
              </a:rPr>
              <a:t>Leite</a:t>
            </a:r>
            <a:r>
              <a:rPr lang="en-US" sz="3553" dirty="0">
                <a:latin typeface="Cocomat Pro Italics"/>
                <a:ea typeface="Cocomat Pro Italics"/>
                <a:cs typeface="Cocomat Pro Italics"/>
                <a:sym typeface="Cocomat Pro Italics"/>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Freeform 2"/>
          <p:cNvSpPr/>
          <p:nvPr/>
        </p:nvSpPr>
        <p:spPr>
          <a:xfrm flipH="1" flipV="1">
            <a:off x="0"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flipH="1" flipV="1">
            <a:off x="1110355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10800000" flipH="1" flipV="1">
            <a:off x="5317114" y="-1246495"/>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10800000" flipH="1" flipV="1">
            <a:off x="1646350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8" name="Agrupar 7">
            <a:extLst>
              <a:ext uri="{FF2B5EF4-FFF2-40B4-BE49-F238E27FC236}">
                <a16:creationId xmlns:a16="http://schemas.microsoft.com/office/drawing/2014/main" id="{C844C252-F953-4802-9585-0A99AAE92E27}"/>
              </a:ext>
            </a:extLst>
          </p:cNvPr>
          <p:cNvGrpSpPr/>
          <p:nvPr/>
        </p:nvGrpSpPr>
        <p:grpSpPr>
          <a:xfrm>
            <a:off x="2133600" y="2095500"/>
            <a:ext cx="12801600" cy="7406387"/>
            <a:chOff x="101292" y="36360"/>
            <a:chExt cx="9134155" cy="6110987"/>
          </a:xfrm>
        </p:grpSpPr>
        <p:grpSp>
          <p:nvGrpSpPr>
            <p:cNvPr id="9" name="Agrupar 8">
              <a:extLst>
                <a:ext uri="{FF2B5EF4-FFF2-40B4-BE49-F238E27FC236}">
                  <a16:creationId xmlns:a16="http://schemas.microsoft.com/office/drawing/2014/main" id="{05D92E5F-41F2-4FFF-8308-69EC99FA8ABC}"/>
                </a:ext>
              </a:extLst>
            </p:cNvPr>
            <p:cNvGrpSpPr/>
            <p:nvPr/>
          </p:nvGrpSpPr>
          <p:grpSpPr>
            <a:xfrm>
              <a:off x="101292" y="36360"/>
              <a:ext cx="9134155" cy="4666257"/>
              <a:chOff x="876982" y="951210"/>
              <a:chExt cx="9134155" cy="4666257"/>
            </a:xfrm>
            <a:solidFill>
              <a:schemeClr val="accent1">
                <a:lumMod val="40000"/>
                <a:lumOff val="60000"/>
              </a:schemeClr>
            </a:solidFill>
          </p:grpSpPr>
          <p:grpSp>
            <p:nvGrpSpPr>
              <p:cNvPr id="14" name="Google Shape;167;p10">
                <a:extLst>
                  <a:ext uri="{FF2B5EF4-FFF2-40B4-BE49-F238E27FC236}">
                    <a16:creationId xmlns:a16="http://schemas.microsoft.com/office/drawing/2014/main" id="{ED70A934-D6F1-4E61-8558-55EC7D9FEDC3}"/>
                  </a:ext>
                </a:extLst>
              </p:cNvPr>
              <p:cNvGrpSpPr/>
              <p:nvPr/>
            </p:nvGrpSpPr>
            <p:grpSpPr>
              <a:xfrm>
                <a:off x="876982" y="951210"/>
                <a:ext cx="9134155" cy="4666257"/>
                <a:chOff x="801481" y="28423"/>
                <a:chExt cx="9134155" cy="4666257"/>
              </a:xfrm>
              <a:grpFill/>
              <a:scene3d>
                <a:camera prst="orthographicFront">
                  <a:rot lat="0" lon="0" rev="0"/>
                </a:camera>
                <a:lightRig rig="glow" dir="t">
                  <a:rot lat="0" lon="0" rev="4800000"/>
                </a:lightRig>
              </a:scene3d>
            </p:grpSpPr>
            <p:sp>
              <p:nvSpPr>
                <p:cNvPr id="23" name="Google Shape;168;p10">
                  <a:extLst>
                    <a:ext uri="{FF2B5EF4-FFF2-40B4-BE49-F238E27FC236}">
                      <a16:creationId xmlns:a16="http://schemas.microsoft.com/office/drawing/2014/main" id="{85AC62EB-50D2-4B0F-8FA3-084F0E81181D}"/>
                    </a:ext>
                  </a:extLst>
                </p:cNvPr>
                <p:cNvSpPr/>
                <p:nvPr/>
              </p:nvSpPr>
              <p:spPr>
                <a:xfrm>
                  <a:off x="805777" y="2679253"/>
                  <a:ext cx="1656082" cy="1642683"/>
                </a:xfrm>
                <a:prstGeom prst="roundRect">
                  <a:avLst>
                    <a:gd name="adj" fmla="val 10000"/>
                  </a:avLst>
                </a:prstGeom>
                <a:solidFill>
                  <a:schemeClr val="bg1">
                    <a:lumMod val="75000"/>
                  </a:schemeClr>
                </a:solidFill>
                <a:ln>
                  <a:solidFill>
                    <a:schemeClr val="tx1">
                      <a:lumMod val="50000"/>
                      <a:lumOff val="50000"/>
                    </a:schemeClr>
                  </a:solidFill>
                </a:ln>
                <a:effectLst>
                  <a:outerShdw blurRad="190500" dist="228600" dir="2700000" algn="ctr">
                    <a:srgbClr val="000000">
                      <a:alpha val="30000"/>
                    </a:srgbClr>
                  </a:outerShdw>
                </a:effectLst>
                <a:sp3d prstMaterial="matte">
                  <a:bevelT w="127000" h="63500"/>
                </a:sp3d>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169;p10">
                  <a:extLst>
                    <a:ext uri="{FF2B5EF4-FFF2-40B4-BE49-F238E27FC236}">
                      <a16:creationId xmlns:a16="http://schemas.microsoft.com/office/drawing/2014/main" id="{D8133FB4-D0B3-43B4-93B9-2F7D4DBBE2E8}"/>
                    </a:ext>
                  </a:extLst>
                </p:cNvPr>
                <p:cNvSpPr txBox="1"/>
                <p:nvPr/>
              </p:nvSpPr>
              <p:spPr>
                <a:xfrm>
                  <a:off x="801481" y="2601164"/>
                  <a:ext cx="1671603" cy="1874121"/>
                </a:xfrm>
                <a:prstGeom prst="rect">
                  <a:avLst/>
                </a:prstGeom>
                <a:solidFill>
                  <a:schemeClr val="accent3">
                    <a:lumMod val="60000"/>
                    <a:lumOff val="40000"/>
                  </a:schemeClr>
                </a:solidFill>
                <a:ln>
                  <a:noFill/>
                </a:ln>
                <a:effectLst>
                  <a:outerShdw blurRad="190500" dist="228600" dir="2700000" algn="ctr">
                    <a:srgbClr val="000000">
                      <a:alpha val="30000"/>
                    </a:srgbClr>
                  </a:outerShdw>
                </a:effectLst>
                <a:sp3d prstMaterial="matte">
                  <a:bevelT w="127000" h="63500"/>
                </a:sp3d>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Calibri"/>
                    <a:buNone/>
                  </a:pPr>
                  <a:r>
                    <a:rPr lang="pt-BR" sz="2400" b="1" dirty="0">
                      <a:solidFill>
                        <a:schemeClr val="dk1"/>
                      </a:solidFill>
                      <a:latin typeface="Calibri"/>
                      <a:ea typeface="Calibri"/>
                      <a:cs typeface="Calibri"/>
                      <a:sym typeface="Calibri"/>
                    </a:rPr>
                    <a:t>MÍNIMO DE AULAS EFETIVAS</a:t>
                  </a:r>
                  <a:endParaRPr sz="2800" dirty="0"/>
                </a:p>
              </p:txBody>
            </p:sp>
            <p:sp>
              <p:nvSpPr>
                <p:cNvPr id="25" name="Google Shape;172;p10">
                  <a:extLst>
                    <a:ext uri="{FF2B5EF4-FFF2-40B4-BE49-F238E27FC236}">
                      <a16:creationId xmlns:a16="http://schemas.microsoft.com/office/drawing/2014/main" id="{8C47664C-2CCB-4E74-8D1E-BEAFF5C32AB0}"/>
                    </a:ext>
                  </a:extLst>
                </p:cNvPr>
                <p:cNvSpPr/>
                <p:nvPr/>
              </p:nvSpPr>
              <p:spPr>
                <a:xfrm>
                  <a:off x="2878129" y="1014629"/>
                  <a:ext cx="1395675" cy="582286"/>
                </a:xfrm>
                <a:prstGeom prst="roundRect">
                  <a:avLst>
                    <a:gd name="adj" fmla="val 10000"/>
                  </a:avLst>
                </a:prstGeom>
                <a:solidFill>
                  <a:schemeClr val="accent6">
                    <a:lumMod val="60000"/>
                    <a:lumOff val="40000"/>
                  </a:schemeClr>
                </a:solidFill>
                <a:ln w="12700" cap="flat" cmpd="sng">
                  <a:solidFill>
                    <a:schemeClr val="tx1">
                      <a:lumMod val="50000"/>
                      <a:lumOff val="50000"/>
                    </a:schemeClr>
                  </a:solidFill>
                  <a:prstDash val="solid"/>
                  <a:miter lim="800000"/>
                  <a:headEnd type="none" w="sm" len="sm"/>
                  <a:tailEnd type="none" w="sm" len="sm"/>
                </a:ln>
                <a:effectLst>
                  <a:outerShdw blurRad="190500" dist="228600" dir="2700000" algn="ctr">
                    <a:srgbClr val="000000">
                      <a:alpha val="30000"/>
                    </a:srgbClr>
                  </a:outerShdw>
                </a:effectLst>
                <a:sp3d prstMaterial="matte">
                  <a:bevelT w="127000" h="63500"/>
                </a:sp3d>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73;p10">
                  <a:extLst>
                    <a:ext uri="{FF2B5EF4-FFF2-40B4-BE49-F238E27FC236}">
                      <a16:creationId xmlns:a16="http://schemas.microsoft.com/office/drawing/2014/main" id="{D5D1EE0F-3714-46FD-BD5C-EFB182ECA8E1}"/>
                    </a:ext>
                  </a:extLst>
                </p:cNvPr>
                <p:cNvSpPr txBox="1"/>
                <p:nvPr/>
              </p:nvSpPr>
              <p:spPr>
                <a:xfrm>
                  <a:off x="2895183" y="1050629"/>
                  <a:ext cx="1361565" cy="548176"/>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p3d prstMaterial="matte">
                  <a:bevelT w="127000" h="63500"/>
                </a:sp3d>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Calibri"/>
                    <a:buNone/>
                  </a:pPr>
                  <a:r>
                    <a:rPr lang="pt-BR" sz="2000" b="1" dirty="0">
                      <a:solidFill>
                        <a:schemeClr val="dk1"/>
                      </a:solidFill>
                      <a:latin typeface="Calibri"/>
                      <a:ea typeface="Calibri"/>
                      <a:cs typeface="Calibri"/>
                      <a:sym typeface="Calibri"/>
                    </a:rPr>
                    <a:t>Dedicação Exclusiva</a:t>
                  </a:r>
                  <a:endParaRPr sz="2400" dirty="0"/>
                </a:p>
              </p:txBody>
            </p:sp>
            <p:sp>
              <p:nvSpPr>
                <p:cNvPr id="27" name="Google Shape;176;p10">
                  <a:extLst>
                    <a:ext uri="{FF2B5EF4-FFF2-40B4-BE49-F238E27FC236}">
                      <a16:creationId xmlns:a16="http://schemas.microsoft.com/office/drawing/2014/main" id="{5858C165-EFB4-42C5-A36D-7D53A772F05D}"/>
                    </a:ext>
                  </a:extLst>
                </p:cNvPr>
                <p:cNvSpPr/>
                <p:nvPr/>
              </p:nvSpPr>
              <p:spPr>
                <a:xfrm>
                  <a:off x="4852225" y="28423"/>
                  <a:ext cx="5028174" cy="824454"/>
                </a:xfrm>
                <a:prstGeom prst="roundRect">
                  <a:avLst>
                    <a:gd name="adj" fmla="val 10000"/>
                  </a:avLst>
                </a:prstGeom>
                <a:solidFill>
                  <a:schemeClr val="accent3">
                    <a:lumMod val="20000"/>
                    <a:lumOff val="80000"/>
                  </a:schemeClr>
                </a:solidFill>
                <a:ln>
                  <a:solidFill>
                    <a:schemeClr val="accent2"/>
                  </a:solidFill>
                </a:ln>
                <a:effectLst>
                  <a:outerShdw blurRad="190500" dist="228600" dir="2700000" algn="ctr">
                    <a:srgbClr val="000000">
                      <a:alpha val="30000"/>
                    </a:srgbClr>
                  </a:outerShdw>
                </a:effectLst>
                <a:sp3d prstMaterial="matte">
                  <a:bevelT w="127000" h="635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7;p10">
                  <a:extLst>
                    <a:ext uri="{FF2B5EF4-FFF2-40B4-BE49-F238E27FC236}">
                      <a16:creationId xmlns:a16="http://schemas.microsoft.com/office/drawing/2014/main" id="{383D3423-9554-49A8-BE79-8CAECBFB2565}"/>
                    </a:ext>
                  </a:extLst>
                </p:cNvPr>
                <p:cNvSpPr txBox="1"/>
                <p:nvPr/>
              </p:nvSpPr>
              <p:spPr>
                <a:xfrm>
                  <a:off x="4887129" y="63327"/>
                  <a:ext cx="4958366" cy="713663"/>
                </a:xfrm>
                <a:prstGeom prst="rect">
                  <a:avLst/>
                </a:prstGeom>
                <a:solidFill>
                  <a:schemeClr val="accent3">
                    <a:lumMod val="20000"/>
                    <a:lumOff val="80000"/>
                  </a:schemeClr>
                </a:solidFill>
                <a:ln>
                  <a:solidFill>
                    <a:schemeClr val="accent2"/>
                  </a:solidFill>
                </a:ln>
                <a:effectLst>
                  <a:outerShdw blurRad="190500" dist="228600" dir="2700000" algn="ctr">
                    <a:srgbClr val="000000">
                      <a:alpha val="30000"/>
                    </a:srgbClr>
                  </a:outerShdw>
                </a:effectLst>
                <a:sp3d prstMaterial="matte">
                  <a:bevelT w="127000" h="63500"/>
                </a:sp3d>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pt-BR" sz="1600" dirty="0">
                      <a:solidFill>
                        <a:schemeClr val="dk1"/>
                      </a:solidFill>
                      <a:latin typeface="Calibri"/>
                      <a:ea typeface="Calibri"/>
                      <a:cs typeface="Calibri"/>
                      <a:sym typeface="Calibri"/>
                    </a:rPr>
                    <a:t>Sem projetos, atividades administrativas ou afastamento: </a:t>
                  </a:r>
                  <a:endParaRPr dirty="0"/>
                </a:p>
                <a:p>
                  <a:pPr marL="0" marR="0" lvl="0" indent="0" algn="ctr" rtl="0">
                    <a:lnSpc>
                      <a:spcPct val="90000"/>
                    </a:lnSpc>
                    <a:spcBef>
                      <a:spcPts val="560"/>
                    </a:spcBef>
                    <a:spcAft>
                      <a:spcPts val="0"/>
                    </a:spcAft>
                    <a:buClr>
                      <a:schemeClr val="dk1"/>
                    </a:buClr>
                    <a:buSzPts val="1600"/>
                    <a:buFont typeface="Calibri"/>
                    <a:buNone/>
                  </a:pPr>
                  <a:r>
                    <a:rPr lang="pt-BR" sz="1600" dirty="0">
                      <a:solidFill>
                        <a:schemeClr val="dk1"/>
                      </a:solidFill>
                      <a:latin typeface="Calibri"/>
                      <a:ea typeface="Calibri"/>
                      <a:cs typeface="Calibri"/>
                      <a:sym typeface="Calibri"/>
                    </a:rPr>
                    <a:t>mínimo de 16 horas semanais, 240 horas semestrais ou 480 horas anuais</a:t>
                  </a:r>
                  <a:endParaRPr dirty="0"/>
                </a:p>
              </p:txBody>
            </p:sp>
            <p:sp>
              <p:nvSpPr>
                <p:cNvPr id="29" name="Google Shape;180;p10">
                  <a:extLst>
                    <a:ext uri="{FF2B5EF4-FFF2-40B4-BE49-F238E27FC236}">
                      <a16:creationId xmlns:a16="http://schemas.microsoft.com/office/drawing/2014/main" id="{CD4426F3-B47D-4FB0-8055-4E6438F5FAE3}"/>
                    </a:ext>
                  </a:extLst>
                </p:cNvPr>
                <p:cNvSpPr/>
                <p:nvPr/>
              </p:nvSpPr>
              <p:spPr>
                <a:xfrm>
                  <a:off x="4861228" y="1014629"/>
                  <a:ext cx="5065745" cy="1003058"/>
                </a:xfrm>
                <a:prstGeom prst="roundRect">
                  <a:avLst>
                    <a:gd name="adj" fmla="val 10000"/>
                  </a:avLst>
                </a:prstGeom>
                <a:solidFill>
                  <a:schemeClr val="accent3">
                    <a:lumMod val="20000"/>
                    <a:lumOff val="80000"/>
                  </a:schemeClr>
                </a:solidFill>
                <a:ln>
                  <a:solidFill>
                    <a:schemeClr val="accent2"/>
                  </a:solidFill>
                </a:ln>
                <a:effectLst>
                  <a:outerShdw blurRad="190500" dist="228600" dir="2700000" algn="ctr">
                    <a:srgbClr val="000000">
                      <a:alpha val="30000"/>
                    </a:srgbClr>
                  </a:outerShdw>
                </a:effectLst>
                <a:sp3d prstMaterial="matte">
                  <a:bevelT w="127000" h="635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1;p10">
                  <a:extLst>
                    <a:ext uri="{FF2B5EF4-FFF2-40B4-BE49-F238E27FC236}">
                      <a16:creationId xmlns:a16="http://schemas.microsoft.com/office/drawing/2014/main" id="{52D543CC-F011-4E7B-BDE6-76BA437F8302}"/>
                    </a:ext>
                  </a:extLst>
                </p:cNvPr>
                <p:cNvSpPr txBox="1"/>
                <p:nvPr/>
              </p:nvSpPr>
              <p:spPr>
                <a:xfrm>
                  <a:off x="4868445" y="1186009"/>
                  <a:ext cx="4990607" cy="704511"/>
                </a:xfrm>
                <a:prstGeom prst="rect">
                  <a:avLst/>
                </a:prstGeom>
                <a:solidFill>
                  <a:schemeClr val="accent3">
                    <a:lumMod val="20000"/>
                    <a:lumOff val="80000"/>
                  </a:schemeClr>
                </a:solidFill>
                <a:ln>
                  <a:solidFill>
                    <a:schemeClr val="accent2"/>
                  </a:solidFill>
                </a:ln>
                <a:effectLst>
                  <a:outerShdw blurRad="190500" dist="228600" dir="2700000" algn="ctr">
                    <a:srgbClr val="000000">
                      <a:alpha val="30000"/>
                    </a:srgbClr>
                  </a:outerShdw>
                </a:effectLst>
                <a:sp3d prstMaterial="matte">
                  <a:bevelT w="127000" h="63500"/>
                </a:sp3d>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pt-BR" sz="1600" dirty="0">
                      <a:solidFill>
                        <a:schemeClr val="dk1"/>
                      </a:solidFill>
                      <a:latin typeface="Calibri"/>
                      <a:ea typeface="Calibri"/>
                      <a:cs typeface="Calibri"/>
                      <a:sym typeface="Calibri"/>
                    </a:rPr>
                    <a:t>Com projetos, atividades administrativas ou afastamento parcial: </a:t>
                  </a:r>
                  <a:endParaRPr dirty="0"/>
                </a:p>
                <a:p>
                  <a:pPr marL="0" marR="0" lvl="0" indent="0" algn="ctr" rtl="0">
                    <a:lnSpc>
                      <a:spcPct val="90000"/>
                    </a:lnSpc>
                    <a:spcBef>
                      <a:spcPts val="560"/>
                    </a:spcBef>
                    <a:spcAft>
                      <a:spcPts val="0"/>
                    </a:spcAft>
                    <a:buClr>
                      <a:schemeClr val="dk1"/>
                    </a:buClr>
                    <a:buSzPts val="1600"/>
                    <a:buFont typeface="Calibri"/>
                    <a:buNone/>
                  </a:pPr>
                  <a:r>
                    <a:rPr lang="pt-BR" sz="1600" dirty="0">
                      <a:solidFill>
                        <a:schemeClr val="dk1"/>
                      </a:solidFill>
                      <a:latin typeface="Calibri"/>
                      <a:ea typeface="Calibri"/>
                      <a:cs typeface="Calibri"/>
                      <a:sym typeface="Calibri"/>
                    </a:rPr>
                    <a:t>mínimo de 08 horas semanais, 120 horas semestrais ou 240 horas anuais</a:t>
                  </a:r>
                  <a:endParaRPr dirty="0"/>
                </a:p>
              </p:txBody>
            </p:sp>
            <p:sp>
              <p:nvSpPr>
                <p:cNvPr id="31" name="Google Shape;184;p10">
                  <a:extLst>
                    <a:ext uri="{FF2B5EF4-FFF2-40B4-BE49-F238E27FC236}">
                      <a16:creationId xmlns:a16="http://schemas.microsoft.com/office/drawing/2014/main" id="{9397E920-9AD3-4973-AB98-DA5DEAB17230}"/>
                    </a:ext>
                  </a:extLst>
                </p:cNvPr>
                <p:cNvSpPr/>
                <p:nvPr/>
              </p:nvSpPr>
              <p:spPr>
                <a:xfrm>
                  <a:off x="2738591" y="3147389"/>
                  <a:ext cx="1337858" cy="582283"/>
                </a:xfrm>
                <a:prstGeom prst="roundRect">
                  <a:avLst>
                    <a:gd name="adj" fmla="val 10000"/>
                  </a:avLst>
                </a:prstGeom>
                <a:solidFill>
                  <a:schemeClr val="accent6">
                    <a:lumMod val="60000"/>
                    <a:lumOff val="40000"/>
                  </a:schemeClr>
                </a:solidFill>
                <a:ln w="12700" cap="flat" cmpd="sng">
                  <a:solidFill>
                    <a:schemeClr val="tx1">
                      <a:lumMod val="50000"/>
                      <a:lumOff val="50000"/>
                    </a:schemeClr>
                  </a:solidFill>
                  <a:prstDash val="solid"/>
                  <a:miter lim="800000"/>
                  <a:headEnd type="none" w="sm" len="sm"/>
                  <a:tailEnd type="none" w="sm" len="sm"/>
                </a:ln>
                <a:effectLst>
                  <a:outerShdw blurRad="190500" dist="228600" dir="2700000" algn="ctr">
                    <a:srgbClr val="000000">
                      <a:alpha val="30000"/>
                    </a:srgbClr>
                  </a:outerShdw>
                </a:effectLst>
                <a:sp3d prstMaterial="matte">
                  <a:bevelT w="127000" h="63500"/>
                </a:sp3d>
              </p:spPr>
              <p:txBody>
                <a:bodyPr spcFirstLastPara="1" wrap="square" lIns="91425" tIns="91425" rIns="91425" bIns="91425" anchor="ctr" anchorCtr="0">
                  <a:noAutofit/>
                </a:bodyPr>
                <a:lstStyle/>
                <a:p>
                  <a:endParaRPr dirty="0"/>
                </a:p>
              </p:txBody>
            </p:sp>
            <p:sp>
              <p:nvSpPr>
                <p:cNvPr id="32" name="Google Shape;185;p10">
                  <a:extLst>
                    <a:ext uri="{FF2B5EF4-FFF2-40B4-BE49-F238E27FC236}">
                      <a16:creationId xmlns:a16="http://schemas.microsoft.com/office/drawing/2014/main" id="{E8C2871F-C600-41ED-BC41-A447DC55349B}"/>
                    </a:ext>
                  </a:extLst>
                </p:cNvPr>
                <p:cNvSpPr txBox="1"/>
                <p:nvPr/>
              </p:nvSpPr>
              <p:spPr>
                <a:xfrm>
                  <a:off x="2783437" y="3200481"/>
                  <a:ext cx="1217779" cy="470254"/>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Calibri"/>
                    <a:buNone/>
                  </a:pPr>
                  <a:r>
                    <a:rPr lang="pt-BR" sz="2000" b="1" dirty="0">
                      <a:solidFill>
                        <a:schemeClr val="dk1"/>
                      </a:solidFill>
                      <a:latin typeface="Calibri"/>
                      <a:ea typeface="Calibri"/>
                      <a:cs typeface="Calibri"/>
                      <a:sym typeface="Calibri"/>
                    </a:rPr>
                    <a:t>Tempo Integral</a:t>
                  </a:r>
                  <a:endParaRPr sz="2400" dirty="0"/>
                </a:p>
              </p:txBody>
            </p:sp>
            <p:sp>
              <p:nvSpPr>
                <p:cNvPr id="33" name="Google Shape;188;p10">
                  <a:extLst>
                    <a:ext uri="{FF2B5EF4-FFF2-40B4-BE49-F238E27FC236}">
                      <a16:creationId xmlns:a16="http://schemas.microsoft.com/office/drawing/2014/main" id="{43F36D01-28E1-45A9-8D10-AC23C56C15C7}"/>
                    </a:ext>
                  </a:extLst>
                </p:cNvPr>
                <p:cNvSpPr/>
                <p:nvPr/>
              </p:nvSpPr>
              <p:spPr>
                <a:xfrm>
                  <a:off x="4872445" y="2139329"/>
                  <a:ext cx="5063191" cy="1133030"/>
                </a:xfrm>
                <a:prstGeom prst="roundRect">
                  <a:avLst>
                    <a:gd name="adj" fmla="val 10000"/>
                  </a:avLst>
                </a:prstGeom>
                <a:solidFill>
                  <a:schemeClr val="accent3">
                    <a:lumMod val="20000"/>
                    <a:lumOff val="80000"/>
                  </a:schemeClr>
                </a:solidFill>
                <a:ln>
                  <a:solidFill>
                    <a:schemeClr val="accent2"/>
                  </a:solidFill>
                </a:ln>
                <a:effectLst>
                  <a:outerShdw blurRad="190500" dist="228600" dir="2700000" algn="ctr">
                    <a:srgbClr val="000000">
                      <a:alpha val="30000"/>
                    </a:srgbClr>
                  </a:outerShdw>
                </a:effectLst>
                <a:sp3d prstMaterial="matte">
                  <a:bevelT w="127000" h="635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9;p10">
                  <a:extLst>
                    <a:ext uri="{FF2B5EF4-FFF2-40B4-BE49-F238E27FC236}">
                      <a16:creationId xmlns:a16="http://schemas.microsoft.com/office/drawing/2014/main" id="{9BC08063-DD6B-4F51-8278-77565817CFE9}"/>
                    </a:ext>
                  </a:extLst>
                </p:cNvPr>
                <p:cNvSpPr txBox="1"/>
                <p:nvPr/>
              </p:nvSpPr>
              <p:spPr>
                <a:xfrm>
                  <a:off x="4953313" y="2185702"/>
                  <a:ext cx="4907060" cy="1014779"/>
                </a:xfrm>
                <a:prstGeom prst="rect">
                  <a:avLst/>
                </a:prstGeom>
                <a:solidFill>
                  <a:schemeClr val="accent3">
                    <a:lumMod val="20000"/>
                    <a:lumOff val="80000"/>
                  </a:schemeClr>
                </a:solidFill>
                <a:ln>
                  <a:solidFill>
                    <a:schemeClr val="accent2"/>
                  </a:solidFill>
                </a:ln>
                <a:effectLst>
                  <a:outerShdw blurRad="190500" dist="228600" dir="2700000" algn="ctr">
                    <a:srgbClr val="000000">
                      <a:alpha val="30000"/>
                    </a:srgbClr>
                  </a:outerShdw>
                </a:effectLst>
                <a:sp3d prstMaterial="matte">
                  <a:bevelT w="127000" h="63500"/>
                </a:sp3d>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pt-BR" sz="1600" dirty="0">
                      <a:solidFill>
                        <a:schemeClr val="dk1"/>
                      </a:solidFill>
                      <a:latin typeface="Calibri"/>
                      <a:ea typeface="Calibri"/>
                      <a:cs typeface="Calibri"/>
                      <a:sym typeface="Calibri"/>
                    </a:rPr>
                    <a:t>Sem projetos, atividades administrativas ou afastamento: </a:t>
                  </a:r>
                  <a:endParaRPr dirty="0"/>
                </a:p>
                <a:p>
                  <a:pPr marL="0" marR="0" lvl="0" indent="0" algn="ctr" rtl="0">
                    <a:lnSpc>
                      <a:spcPct val="90000"/>
                    </a:lnSpc>
                    <a:spcBef>
                      <a:spcPts val="560"/>
                    </a:spcBef>
                    <a:spcAft>
                      <a:spcPts val="0"/>
                    </a:spcAft>
                    <a:buClr>
                      <a:schemeClr val="dk1"/>
                    </a:buClr>
                    <a:buSzPts val="1600"/>
                    <a:buFont typeface="Calibri"/>
                    <a:buNone/>
                  </a:pPr>
                  <a:r>
                    <a:rPr lang="pt-BR" sz="1600" dirty="0">
                      <a:solidFill>
                        <a:schemeClr val="dk1"/>
                      </a:solidFill>
                      <a:latin typeface="Calibri"/>
                      <a:ea typeface="Calibri"/>
                      <a:cs typeface="Calibri"/>
                      <a:sym typeface="Calibri"/>
                    </a:rPr>
                    <a:t>mínimo de 20 horas semanais, 300 horas semestrais ou 600 horas anuais, podendo contabilizar até 4 horas semanais para orientação de TCC;</a:t>
                  </a:r>
                  <a:endParaRPr dirty="0"/>
                </a:p>
              </p:txBody>
            </p:sp>
            <p:sp>
              <p:nvSpPr>
                <p:cNvPr id="35" name="Google Shape;192;p10">
                  <a:extLst>
                    <a:ext uri="{FF2B5EF4-FFF2-40B4-BE49-F238E27FC236}">
                      <a16:creationId xmlns:a16="http://schemas.microsoft.com/office/drawing/2014/main" id="{67679944-34DE-4AB7-BB39-29864FE16447}"/>
                    </a:ext>
                  </a:extLst>
                </p:cNvPr>
                <p:cNvSpPr/>
                <p:nvPr/>
              </p:nvSpPr>
              <p:spPr>
                <a:xfrm>
                  <a:off x="4892700" y="3394001"/>
                  <a:ext cx="5042936" cy="1300679"/>
                </a:xfrm>
                <a:prstGeom prst="roundRect">
                  <a:avLst>
                    <a:gd name="adj" fmla="val 10000"/>
                  </a:avLst>
                </a:prstGeom>
                <a:solidFill>
                  <a:schemeClr val="accent3">
                    <a:lumMod val="20000"/>
                    <a:lumOff val="80000"/>
                  </a:schemeClr>
                </a:solidFill>
                <a:ln>
                  <a:solidFill>
                    <a:schemeClr val="accent2"/>
                  </a:solidFill>
                </a:ln>
                <a:effectLst>
                  <a:outerShdw blurRad="190500" dist="228600" dir="2700000" algn="ctr">
                    <a:srgbClr val="000000">
                      <a:alpha val="30000"/>
                    </a:srgbClr>
                  </a:outerShdw>
                </a:effectLst>
                <a:sp3d prstMaterial="matte">
                  <a:bevelT w="127000" h="635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3;p10">
                  <a:extLst>
                    <a:ext uri="{FF2B5EF4-FFF2-40B4-BE49-F238E27FC236}">
                      <a16:creationId xmlns:a16="http://schemas.microsoft.com/office/drawing/2014/main" id="{8AB68491-5BD8-4E43-97E8-7814856B0F1F}"/>
                    </a:ext>
                  </a:extLst>
                </p:cNvPr>
                <p:cNvSpPr txBox="1"/>
                <p:nvPr/>
              </p:nvSpPr>
              <p:spPr>
                <a:xfrm>
                  <a:off x="4953313" y="3465490"/>
                  <a:ext cx="4920332" cy="1163309"/>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p3d prstMaterial="matte">
                  <a:bevelT w="127000" h="63500"/>
                </a:sp3d>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pt-BR" sz="1600" dirty="0">
                      <a:solidFill>
                        <a:schemeClr val="dk1"/>
                      </a:solidFill>
                      <a:latin typeface="Calibri"/>
                      <a:ea typeface="Calibri"/>
                      <a:cs typeface="Calibri"/>
                      <a:sym typeface="Calibri"/>
                    </a:rPr>
                    <a:t>Com projetos, atividades administrativas ou afastamento parcial: </a:t>
                  </a:r>
                  <a:endParaRPr dirty="0"/>
                </a:p>
                <a:p>
                  <a:pPr marL="0" marR="0" lvl="0" indent="0" algn="ctr" rtl="0">
                    <a:lnSpc>
                      <a:spcPct val="90000"/>
                    </a:lnSpc>
                    <a:spcBef>
                      <a:spcPts val="560"/>
                    </a:spcBef>
                    <a:spcAft>
                      <a:spcPts val="0"/>
                    </a:spcAft>
                    <a:buClr>
                      <a:schemeClr val="dk1"/>
                    </a:buClr>
                    <a:buSzPts val="1600"/>
                    <a:buFont typeface="Calibri"/>
                    <a:buNone/>
                  </a:pPr>
                  <a:r>
                    <a:rPr lang="pt-BR" sz="1600" dirty="0">
                      <a:solidFill>
                        <a:schemeClr val="dk1"/>
                      </a:solidFill>
                      <a:latin typeface="Calibri"/>
                      <a:ea typeface="Calibri"/>
                      <a:cs typeface="Calibri"/>
                      <a:sym typeface="Calibri"/>
                    </a:rPr>
                    <a:t>mínimo de 10 horas semanais, 150 horas semestrais ou 300 horas anuais, podendo contabilizar até 2 horas semanais para orientação de TCC </a:t>
                  </a:r>
                  <a:endParaRPr dirty="0"/>
                </a:p>
              </p:txBody>
            </p:sp>
          </p:grpSp>
          <p:cxnSp>
            <p:nvCxnSpPr>
              <p:cNvPr id="15" name="Conector reto 14">
                <a:extLst>
                  <a:ext uri="{FF2B5EF4-FFF2-40B4-BE49-F238E27FC236}">
                    <a16:creationId xmlns:a16="http://schemas.microsoft.com/office/drawing/2014/main" id="{D22BD51B-9425-4D37-8472-77EBC75B74E2}"/>
                  </a:ext>
                </a:extLst>
              </p:cNvPr>
              <p:cNvCxnSpPr>
                <a:cxnSpLocks/>
              </p:cNvCxnSpPr>
              <p:nvPr/>
            </p:nvCxnSpPr>
            <p:spPr>
              <a:xfrm>
                <a:off x="2532772" y="4451993"/>
                <a:ext cx="267479" cy="1"/>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7ACCBF8-F2F2-439D-8874-FA93EF9FDFDD}"/>
                  </a:ext>
                </a:extLst>
              </p:cNvPr>
              <p:cNvCxnSpPr>
                <a:cxnSpLocks/>
                <a:stCxn id="24" idx="3"/>
              </p:cNvCxnSpPr>
              <p:nvPr/>
            </p:nvCxnSpPr>
            <p:spPr>
              <a:xfrm flipV="1">
                <a:off x="2548585" y="2509370"/>
                <a:ext cx="1087145" cy="1951642"/>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7" name="Agrupar 16">
                <a:extLst>
                  <a:ext uri="{FF2B5EF4-FFF2-40B4-BE49-F238E27FC236}">
                    <a16:creationId xmlns:a16="http://schemas.microsoft.com/office/drawing/2014/main" id="{1F30677F-FD39-43AB-B525-09EF57202CA3}"/>
                  </a:ext>
                </a:extLst>
              </p:cNvPr>
              <p:cNvGrpSpPr/>
              <p:nvPr/>
            </p:nvGrpSpPr>
            <p:grpSpPr>
              <a:xfrm>
                <a:off x="4356522" y="1499833"/>
                <a:ext cx="554149" cy="1182205"/>
                <a:chOff x="4300841" y="1449074"/>
                <a:chExt cx="554149" cy="1182205"/>
              </a:xfrm>
              <a:grpFill/>
            </p:grpSpPr>
            <p:cxnSp>
              <p:nvCxnSpPr>
                <p:cNvPr id="21" name="Conector reto 20">
                  <a:extLst>
                    <a:ext uri="{FF2B5EF4-FFF2-40B4-BE49-F238E27FC236}">
                      <a16:creationId xmlns:a16="http://schemas.microsoft.com/office/drawing/2014/main" id="{65790BC1-8A31-48CF-A151-B978D60EE971}"/>
                    </a:ext>
                  </a:extLst>
                </p:cNvPr>
                <p:cNvCxnSpPr>
                  <a:cxnSpLocks/>
                </p:cNvCxnSpPr>
                <p:nvPr/>
              </p:nvCxnSpPr>
              <p:spPr>
                <a:xfrm>
                  <a:off x="4314138" y="2180751"/>
                  <a:ext cx="540852" cy="450528"/>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id="{39755279-F3A2-49BF-9921-3A484FAB0F40}"/>
                    </a:ext>
                  </a:extLst>
                </p:cNvPr>
                <p:cNvCxnSpPr>
                  <a:cxnSpLocks/>
                </p:cNvCxnSpPr>
                <p:nvPr/>
              </p:nvCxnSpPr>
              <p:spPr>
                <a:xfrm flipV="1">
                  <a:off x="4300841" y="1449074"/>
                  <a:ext cx="540852" cy="728576"/>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Agrupar 17">
                <a:extLst>
                  <a:ext uri="{FF2B5EF4-FFF2-40B4-BE49-F238E27FC236}">
                    <a16:creationId xmlns:a16="http://schemas.microsoft.com/office/drawing/2014/main" id="{EF9D228D-920E-4908-99E8-54DA69C2D88E}"/>
                  </a:ext>
                </a:extLst>
              </p:cNvPr>
              <p:cNvGrpSpPr/>
              <p:nvPr/>
            </p:nvGrpSpPr>
            <p:grpSpPr>
              <a:xfrm>
                <a:off x="4157761" y="3654618"/>
                <a:ext cx="799215" cy="1290829"/>
                <a:chOff x="4136326" y="644772"/>
                <a:chExt cx="799215" cy="1290829"/>
              </a:xfrm>
              <a:grpFill/>
            </p:grpSpPr>
            <p:cxnSp>
              <p:nvCxnSpPr>
                <p:cNvPr id="19" name="Conector reto 18">
                  <a:extLst>
                    <a:ext uri="{FF2B5EF4-FFF2-40B4-BE49-F238E27FC236}">
                      <a16:creationId xmlns:a16="http://schemas.microsoft.com/office/drawing/2014/main" id="{208BE139-83F4-4A41-9E1E-EA9AC2E6A194}"/>
                    </a:ext>
                  </a:extLst>
                </p:cNvPr>
                <p:cNvCxnSpPr>
                  <a:cxnSpLocks/>
                </p:cNvCxnSpPr>
                <p:nvPr/>
              </p:nvCxnSpPr>
              <p:spPr>
                <a:xfrm>
                  <a:off x="4136326" y="1353315"/>
                  <a:ext cx="799215" cy="582286"/>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id="{700DDED8-5093-434E-8D58-2BC9960CD5A2}"/>
                    </a:ext>
                  </a:extLst>
                </p:cNvPr>
                <p:cNvCxnSpPr>
                  <a:cxnSpLocks/>
                </p:cNvCxnSpPr>
                <p:nvPr/>
              </p:nvCxnSpPr>
              <p:spPr>
                <a:xfrm flipV="1">
                  <a:off x="4145801" y="644772"/>
                  <a:ext cx="776965" cy="688013"/>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10" name="Google Shape;172;p10">
              <a:extLst>
                <a:ext uri="{FF2B5EF4-FFF2-40B4-BE49-F238E27FC236}">
                  <a16:creationId xmlns:a16="http://schemas.microsoft.com/office/drawing/2014/main" id="{10CD3E87-D33F-4D1E-9E1B-ACCEA5F285E9}"/>
                </a:ext>
              </a:extLst>
            </p:cNvPr>
            <p:cNvSpPr/>
            <p:nvPr/>
          </p:nvSpPr>
          <p:spPr>
            <a:xfrm>
              <a:off x="1980585" y="5215761"/>
              <a:ext cx="1395675" cy="582286"/>
            </a:xfrm>
            <a:prstGeom prst="roundRect">
              <a:avLst>
                <a:gd name="adj" fmla="val 10000"/>
              </a:avLst>
            </a:prstGeom>
            <a:solidFill>
              <a:schemeClr val="accent6">
                <a:lumMod val="60000"/>
                <a:lumOff val="40000"/>
              </a:schemeClr>
            </a:solidFill>
            <a:ln w="12700" cap="flat" cmpd="sng">
              <a:solidFill>
                <a:schemeClr val="tx1">
                  <a:lumMod val="50000"/>
                  <a:lumOff val="50000"/>
                </a:schemeClr>
              </a:solidFill>
              <a:prstDash val="solid"/>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ctr" anchorCtr="0">
              <a:noAutofit/>
            </a:bodyPr>
            <a:lstStyle/>
            <a:p>
              <a:pPr algn="ctr"/>
              <a:r>
                <a:rPr lang="pt-BR" sz="2000" b="1" dirty="0"/>
                <a:t>Tempo Parcial</a:t>
              </a:r>
              <a:endParaRPr sz="2000" b="1" dirty="0"/>
            </a:p>
          </p:txBody>
        </p:sp>
        <p:sp>
          <p:nvSpPr>
            <p:cNvPr id="11" name="Google Shape;192;p10">
              <a:extLst>
                <a:ext uri="{FF2B5EF4-FFF2-40B4-BE49-F238E27FC236}">
                  <a16:creationId xmlns:a16="http://schemas.microsoft.com/office/drawing/2014/main" id="{EBCDF51D-D3E8-46E8-A41C-77AC792BF91E}"/>
                </a:ext>
              </a:extLst>
            </p:cNvPr>
            <p:cNvSpPr/>
            <p:nvPr/>
          </p:nvSpPr>
          <p:spPr>
            <a:xfrm>
              <a:off x="4180414" y="4870632"/>
              <a:ext cx="5042936" cy="1276715"/>
            </a:xfrm>
            <a:prstGeom prst="roundRect">
              <a:avLst>
                <a:gd name="adj" fmla="val 10000"/>
              </a:avLst>
            </a:prstGeom>
            <a:solidFill>
              <a:schemeClr val="accent3">
                <a:lumMod val="20000"/>
                <a:lumOff val="80000"/>
              </a:schemeClr>
            </a:solidFill>
            <a:ln>
              <a:solidFill>
                <a:schemeClr val="accent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ctr" anchorCtr="0">
              <a:noAutofit/>
            </a:bodyPr>
            <a:lstStyle/>
            <a:p>
              <a:pPr lvl="0" algn="ctr"/>
              <a:r>
                <a:rPr lang="pt-BR" sz="1600" dirty="0"/>
                <a:t>mínimo de 10 (dez) horas semanais, 150 (cento e cinquenta) horas semestrais ou 300 (trezentas) horas anuais de aulas efetivas, podendo contabilizar até 2 (duas) horas semanais para orientação de TCC.</a:t>
              </a:r>
              <a:endParaRPr sz="1600" dirty="0"/>
            </a:p>
          </p:txBody>
        </p:sp>
        <p:cxnSp>
          <p:nvCxnSpPr>
            <p:cNvPr id="13" name="Conector reto 12">
              <a:extLst>
                <a:ext uri="{FF2B5EF4-FFF2-40B4-BE49-F238E27FC236}">
                  <a16:creationId xmlns:a16="http://schemas.microsoft.com/office/drawing/2014/main" id="{67420B27-305D-4ACD-A750-74D39AA93972}"/>
                </a:ext>
              </a:extLst>
            </p:cNvPr>
            <p:cNvCxnSpPr>
              <a:cxnSpLocks/>
            </p:cNvCxnSpPr>
            <p:nvPr/>
          </p:nvCxnSpPr>
          <p:spPr>
            <a:xfrm>
              <a:off x="3382071" y="5555213"/>
              <a:ext cx="73961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7" name="Conector reto 36">
            <a:extLst>
              <a:ext uri="{FF2B5EF4-FFF2-40B4-BE49-F238E27FC236}">
                <a16:creationId xmlns:a16="http://schemas.microsoft.com/office/drawing/2014/main" id="{D3B32EFA-296B-49E1-B2F5-49412C015BBA}"/>
              </a:ext>
            </a:extLst>
          </p:cNvPr>
          <p:cNvCxnSpPr>
            <a:cxnSpLocks/>
            <a:stCxn id="10" idx="0"/>
            <a:endCxn id="24" idx="3"/>
          </p:cNvCxnSpPr>
          <p:nvPr/>
        </p:nvCxnSpPr>
        <p:spPr>
          <a:xfrm flipH="1" flipV="1">
            <a:off x="4476367" y="6349306"/>
            <a:ext cx="1269105" cy="2023518"/>
          </a:xfrm>
          <a:prstGeom prst="line">
            <a:avLst/>
          </a:prstGeom>
          <a:solidFill>
            <a:schemeClr val="accent1">
              <a:lumMod val="40000"/>
              <a:lumOff val="60000"/>
            </a:schemeClr>
          </a:solidFill>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947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3" name="TextBox 3"/>
          <p:cNvSpPr txBox="1"/>
          <p:nvPr/>
        </p:nvSpPr>
        <p:spPr>
          <a:xfrm>
            <a:off x="0" y="624382"/>
            <a:ext cx="18288000" cy="498598"/>
          </a:xfrm>
          <a:prstGeom prst="rect">
            <a:avLst/>
          </a:prstGeom>
        </p:spPr>
        <p:txBody>
          <a:bodyPr lIns="0" tIns="0" rIns="0" bIns="0" rtlCol="0" anchor="t">
            <a:spAutoFit/>
          </a:bodyPr>
          <a:lstStyle/>
          <a:p>
            <a:pPr lvl="0" algn="ctr">
              <a:lnSpc>
                <a:spcPct val="90000"/>
              </a:lnSpc>
              <a:buClr>
                <a:schemeClr val="dk1"/>
              </a:buClr>
              <a:buSzPts val="2400"/>
            </a:pPr>
            <a:r>
              <a:rPr lang="pt-BR" sz="3600" b="1" dirty="0"/>
              <a:t>Carga Horária de Preparação da disciplina:</a:t>
            </a:r>
            <a:endParaRPr lang="pt-BR" sz="3600" dirty="0"/>
          </a:p>
        </p:txBody>
      </p:sp>
      <p:sp>
        <p:nvSpPr>
          <p:cNvPr id="4" name="Freeform 4"/>
          <p:cNvSpPr/>
          <p:nvPr/>
        </p:nvSpPr>
        <p:spPr>
          <a:xfrm flipH="1" flipV="1">
            <a:off x="-197684"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flipH="1" flipV="1">
            <a:off x="1090586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6" name="Freeform 6"/>
          <p:cNvSpPr/>
          <p:nvPr/>
        </p:nvSpPr>
        <p:spPr>
          <a:xfrm rot="-10800000" flipH="1" flipV="1">
            <a:off x="5119430" y="8883789"/>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7" name="Freeform 7"/>
          <p:cNvSpPr/>
          <p:nvPr/>
        </p:nvSpPr>
        <p:spPr>
          <a:xfrm rot="-10800000" flipH="1" flipV="1">
            <a:off x="1626581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3" name="TextBox 3">
            <a:extLst>
              <a:ext uri="{FF2B5EF4-FFF2-40B4-BE49-F238E27FC236}">
                <a16:creationId xmlns:a16="http://schemas.microsoft.com/office/drawing/2014/main" id="{9162E589-1797-4C0F-A9B4-4AB311C1A57D}"/>
              </a:ext>
            </a:extLst>
          </p:cNvPr>
          <p:cNvSpPr txBox="1"/>
          <p:nvPr/>
        </p:nvSpPr>
        <p:spPr>
          <a:xfrm>
            <a:off x="0" y="3600961"/>
            <a:ext cx="18288000" cy="498598"/>
          </a:xfrm>
          <a:prstGeom prst="rect">
            <a:avLst/>
          </a:prstGeom>
        </p:spPr>
        <p:txBody>
          <a:bodyPr lIns="0" tIns="0" rIns="0" bIns="0" rtlCol="0" anchor="t">
            <a:spAutoFit/>
          </a:bodyPr>
          <a:lstStyle/>
          <a:p>
            <a:pPr lvl="0" algn="ctr">
              <a:lnSpc>
                <a:spcPct val="90000"/>
              </a:lnSpc>
              <a:buClr>
                <a:schemeClr val="dk1"/>
              </a:buClr>
              <a:buSzPts val="2400"/>
            </a:pPr>
            <a:r>
              <a:rPr lang="pt-BR" sz="3600" b="1" dirty="0">
                <a:solidFill>
                  <a:schemeClr val="dk1"/>
                </a:solidFill>
                <a:ea typeface="Calibri"/>
                <a:cs typeface="Calibri"/>
                <a:sym typeface="Calibri"/>
              </a:rPr>
              <a:t>Carga Horária de Orientação de Trabalhos de Conclusão:</a:t>
            </a:r>
            <a:endParaRPr lang="pt-BR" sz="3600" dirty="0"/>
          </a:p>
        </p:txBody>
      </p:sp>
      <p:sp>
        <p:nvSpPr>
          <p:cNvPr id="14" name="Google Shape;200;p11">
            <a:extLst>
              <a:ext uri="{FF2B5EF4-FFF2-40B4-BE49-F238E27FC236}">
                <a16:creationId xmlns:a16="http://schemas.microsoft.com/office/drawing/2014/main" id="{0A2BAE19-3ED3-4250-B568-2D92C9BFFF22}"/>
              </a:ext>
            </a:extLst>
          </p:cNvPr>
          <p:cNvSpPr/>
          <p:nvPr/>
        </p:nvSpPr>
        <p:spPr>
          <a:xfrm>
            <a:off x="4766577" y="1510059"/>
            <a:ext cx="3691623" cy="1735199"/>
          </a:xfrm>
          <a:prstGeom prst="roundRect">
            <a:avLst>
              <a:gd name="adj" fmla="val 16667"/>
            </a:avLst>
          </a:prstGeom>
          <a:solidFill>
            <a:schemeClr val="accent6">
              <a:lumMod val="40000"/>
              <a:lumOff val="60000"/>
            </a:schemeClr>
          </a:solidFill>
          <a:ln>
            <a:solidFill>
              <a:schemeClr val="accent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noAutofit/>
          </a:bodyPr>
          <a:lstStyle/>
          <a:p>
            <a:pPr marL="0" marR="0" lvl="0" indent="0" algn="ctr" rtl="0">
              <a:spcBef>
                <a:spcPts val="0"/>
              </a:spcBef>
              <a:spcAft>
                <a:spcPts val="0"/>
              </a:spcAft>
              <a:buNone/>
            </a:pPr>
            <a:r>
              <a:rPr lang="pt-BR" sz="2400" b="1" dirty="0">
                <a:solidFill>
                  <a:schemeClr val="dk1"/>
                </a:solidFill>
                <a:latin typeface="Calibri"/>
                <a:ea typeface="Calibri"/>
                <a:cs typeface="Calibri"/>
                <a:sym typeface="Calibri"/>
              </a:rPr>
              <a:t>GRADUAÇÃO:</a:t>
            </a:r>
            <a:endParaRPr sz="2400" dirty="0"/>
          </a:p>
          <a:p>
            <a:pPr marL="0" marR="0" lvl="0" indent="0" algn="ctr" rtl="0">
              <a:spcBef>
                <a:spcPts val="0"/>
              </a:spcBef>
              <a:spcAft>
                <a:spcPts val="0"/>
              </a:spcAft>
              <a:buNone/>
            </a:pPr>
            <a:r>
              <a:rPr lang="pt-BR" sz="2400" dirty="0">
                <a:solidFill>
                  <a:schemeClr val="dk1"/>
                </a:solidFill>
                <a:latin typeface="Calibri"/>
                <a:ea typeface="Calibri"/>
                <a:cs typeface="Calibri"/>
                <a:sym typeface="Calibri"/>
              </a:rPr>
              <a:t>1 hora</a:t>
            </a:r>
            <a:endParaRPr sz="2400" dirty="0"/>
          </a:p>
        </p:txBody>
      </p:sp>
      <p:sp>
        <p:nvSpPr>
          <p:cNvPr id="15" name="Google Shape;201;p11">
            <a:extLst>
              <a:ext uri="{FF2B5EF4-FFF2-40B4-BE49-F238E27FC236}">
                <a16:creationId xmlns:a16="http://schemas.microsoft.com/office/drawing/2014/main" id="{CBD7648B-FCB1-4CF2-ADE6-5C234E8730D7}"/>
              </a:ext>
            </a:extLst>
          </p:cNvPr>
          <p:cNvSpPr/>
          <p:nvPr/>
        </p:nvSpPr>
        <p:spPr>
          <a:xfrm>
            <a:off x="9829800" y="1510059"/>
            <a:ext cx="3691622" cy="1735199"/>
          </a:xfrm>
          <a:prstGeom prst="roundRect">
            <a:avLst>
              <a:gd name="adj" fmla="val 16667"/>
            </a:avLst>
          </a:prstGeom>
          <a:solidFill>
            <a:schemeClr val="accent6">
              <a:lumMod val="40000"/>
              <a:lumOff val="60000"/>
            </a:schemeClr>
          </a:solidFill>
          <a:ln>
            <a:solidFill>
              <a:schemeClr val="accent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noAutofit/>
          </a:bodyPr>
          <a:lstStyle/>
          <a:p>
            <a:pPr marL="0" marR="0" lvl="0" indent="0" algn="ctr" rtl="0">
              <a:spcBef>
                <a:spcPts val="0"/>
              </a:spcBef>
              <a:spcAft>
                <a:spcPts val="0"/>
              </a:spcAft>
              <a:buNone/>
            </a:pPr>
            <a:r>
              <a:rPr lang="pt-BR" sz="2400" b="1" dirty="0">
                <a:solidFill>
                  <a:schemeClr val="dk1"/>
                </a:solidFill>
                <a:latin typeface="Calibri"/>
                <a:ea typeface="Calibri"/>
                <a:cs typeface="Calibri"/>
                <a:sym typeface="Calibri"/>
              </a:rPr>
              <a:t>PÓS-GRADUAÇÃO:</a:t>
            </a:r>
            <a:endParaRPr sz="2400" dirty="0"/>
          </a:p>
          <a:p>
            <a:pPr marL="0" marR="0" lvl="0" indent="0" algn="ctr" rtl="0">
              <a:spcBef>
                <a:spcPts val="0"/>
              </a:spcBef>
              <a:spcAft>
                <a:spcPts val="0"/>
              </a:spcAft>
              <a:buNone/>
            </a:pPr>
            <a:r>
              <a:rPr lang="pt-BR" sz="2400" dirty="0">
                <a:solidFill>
                  <a:schemeClr val="dk1"/>
                </a:solidFill>
                <a:latin typeface="Calibri"/>
                <a:ea typeface="Calibri"/>
                <a:cs typeface="Calibri"/>
                <a:sym typeface="Calibri"/>
              </a:rPr>
              <a:t>2 horas</a:t>
            </a:r>
            <a:endParaRPr sz="2400" dirty="0"/>
          </a:p>
        </p:txBody>
      </p:sp>
      <p:sp>
        <p:nvSpPr>
          <p:cNvPr id="16" name="Google Shape;202;p11">
            <a:extLst>
              <a:ext uri="{FF2B5EF4-FFF2-40B4-BE49-F238E27FC236}">
                <a16:creationId xmlns:a16="http://schemas.microsoft.com/office/drawing/2014/main" id="{D6CDB0A0-E4F0-497D-9686-C787E6D954DB}"/>
              </a:ext>
            </a:extLst>
          </p:cNvPr>
          <p:cNvSpPr/>
          <p:nvPr/>
        </p:nvSpPr>
        <p:spPr>
          <a:xfrm>
            <a:off x="4766578" y="4486638"/>
            <a:ext cx="3691622" cy="1700804"/>
          </a:xfrm>
          <a:prstGeom prst="roundRect">
            <a:avLst>
              <a:gd name="adj" fmla="val 16667"/>
            </a:avLst>
          </a:prstGeom>
          <a:solidFill>
            <a:schemeClr val="accent3">
              <a:lumMod val="40000"/>
              <a:lumOff val="60000"/>
            </a:schemeClr>
          </a:solidFill>
          <a:ln>
            <a:solidFill>
              <a:schemeClr val="tx1">
                <a:lumMod val="50000"/>
                <a:lumOff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noAutofit/>
          </a:bodyPr>
          <a:lstStyle/>
          <a:p>
            <a:pPr marL="0" marR="0" lvl="0" indent="0" algn="ctr" rtl="0">
              <a:spcBef>
                <a:spcPts val="0"/>
              </a:spcBef>
              <a:spcAft>
                <a:spcPts val="0"/>
              </a:spcAft>
              <a:buNone/>
            </a:pPr>
            <a:r>
              <a:rPr lang="pt-BR" sz="2400" b="1" dirty="0">
                <a:solidFill>
                  <a:schemeClr val="dk1"/>
                </a:solidFill>
                <a:latin typeface="Calibri"/>
                <a:ea typeface="Calibri"/>
                <a:cs typeface="Calibri"/>
                <a:sym typeface="Calibri"/>
              </a:rPr>
              <a:t>GRADUAÇÃO E PÓS-GRADUAÇÃO </a:t>
            </a:r>
            <a:r>
              <a:rPr lang="pt-BR" sz="2400" b="1" i="1" dirty="0">
                <a:solidFill>
                  <a:schemeClr val="dk1"/>
                </a:solidFill>
                <a:latin typeface="Calibri"/>
                <a:ea typeface="Calibri"/>
                <a:cs typeface="Calibri"/>
                <a:sym typeface="Calibri"/>
              </a:rPr>
              <a:t>LATO SENSU</a:t>
            </a:r>
            <a:r>
              <a:rPr lang="pt-BR" sz="2400" b="1" dirty="0">
                <a:solidFill>
                  <a:schemeClr val="dk1"/>
                </a:solidFill>
                <a:latin typeface="Calibri"/>
                <a:ea typeface="Calibri"/>
                <a:cs typeface="Calibri"/>
                <a:sym typeface="Calibri"/>
              </a:rPr>
              <a:t>:</a:t>
            </a:r>
            <a:endParaRPr sz="2400" dirty="0"/>
          </a:p>
          <a:p>
            <a:pPr marL="0" marR="0" lvl="0" indent="0" algn="ctr" rtl="0">
              <a:spcBef>
                <a:spcPts val="0"/>
              </a:spcBef>
              <a:spcAft>
                <a:spcPts val="0"/>
              </a:spcAft>
              <a:buNone/>
            </a:pPr>
            <a:r>
              <a:rPr lang="pt-BR" sz="2400" dirty="0">
                <a:solidFill>
                  <a:schemeClr val="dk1"/>
                </a:solidFill>
                <a:latin typeface="Calibri"/>
                <a:ea typeface="Calibri"/>
                <a:cs typeface="Calibri"/>
                <a:sym typeface="Calibri"/>
              </a:rPr>
              <a:t>2 horas por Monografia</a:t>
            </a:r>
            <a:endParaRPr sz="2400" dirty="0"/>
          </a:p>
        </p:txBody>
      </p:sp>
      <p:sp>
        <p:nvSpPr>
          <p:cNvPr id="17" name="Google Shape;203;p11">
            <a:extLst>
              <a:ext uri="{FF2B5EF4-FFF2-40B4-BE49-F238E27FC236}">
                <a16:creationId xmlns:a16="http://schemas.microsoft.com/office/drawing/2014/main" id="{363E29B3-4EA3-4852-88D0-F482C5038B6F}"/>
              </a:ext>
            </a:extLst>
          </p:cNvPr>
          <p:cNvSpPr/>
          <p:nvPr/>
        </p:nvSpPr>
        <p:spPr>
          <a:xfrm>
            <a:off x="9829800" y="4486638"/>
            <a:ext cx="3691622" cy="1700804"/>
          </a:xfrm>
          <a:prstGeom prst="roundRect">
            <a:avLst>
              <a:gd name="adj" fmla="val 16667"/>
            </a:avLst>
          </a:prstGeom>
          <a:solidFill>
            <a:schemeClr val="accent3">
              <a:lumMod val="40000"/>
              <a:lumOff val="60000"/>
            </a:schemeClr>
          </a:solidFill>
          <a:ln>
            <a:solidFill>
              <a:schemeClr val="tx1">
                <a:lumMod val="50000"/>
                <a:lumOff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noAutofit/>
          </a:bodyPr>
          <a:lstStyle/>
          <a:p>
            <a:pPr marL="0" marR="0" lvl="0" indent="0" algn="ctr" rtl="0">
              <a:spcBef>
                <a:spcPts val="0"/>
              </a:spcBef>
              <a:spcAft>
                <a:spcPts val="0"/>
              </a:spcAft>
              <a:buNone/>
            </a:pPr>
            <a:r>
              <a:rPr lang="pt-BR" sz="2400" b="1" dirty="0">
                <a:solidFill>
                  <a:schemeClr val="dk1"/>
                </a:solidFill>
                <a:latin typeface="Calibri"/>
                <a:ea typeface="Calibri"/>
                <a:cs typeface="Calibri"/>
                <a:sym typeface="Calibri"/>
              </a:rPr>
              <a:t>PÓS-GRADUAÇÃO </a:t>
            </a:r>
            <a:r>
              <a:rPr lang="pt-BR" sz="2400" b="1" i="1" dirty="0">
                <a:solidFill>
                  <a:schemeClr val="dk1"/>
                </a:solidFill>
                <a:latin typeface="Calibri"/>
                <a:ea typeface="Calibri"/>
                <a:cs typeface="Calibri"/>
                <a:sym typeface="Calibri"/>
              </a:rPr>
              <a:t>STRICTO SENSU</a:t>
            </a:r>
            <a:r>
              <a:rPr lang="pt-BR" sz="2400" b="1" dirty="0">
                <a:solidFill>
                  <a:schemeClr val="dk1"/>
                </a:solidFill>
                <a:latin typeface="Calibri"/>
                <a:ea typeface="Calibri"/>
                <a:cs typeface="Calibri"/>
                <a:sym typeface="Calibri"/>
              </a:rPr>
              <a:t>:</a:t>
            </a:r>
            <a:endParaRPr sz="2400" dirty="0"/>
          </a:p>
          <a:p>
            <a:pPr marL="0" marR="0" lvl="0" indent="0" algn="ctr" rtl="0">
              <a:spcBef>
                <a:spcPts val="0"/>
              </a:spcBef>
              <a:spcAft>
                <a:spcPts val="0"/>
              </a:spcAft>
              <a:buNone/>
            </a:pPr>
            <a:r>
              <a:rPr lang="pt-BR" sz="2400" dirty="0">
                <a:solidFill>
                  <a:schemeClr val="dk1"/>
                </a:solidFill>
                <a:latin typeface="Calibri"/>
                <a:ea typeface="Calibri"/>
                <a:cs typeface="Calibri"/>
                <a:sym typeface="Calibri"/>
              </a:rPr>
              <a:t>3 horas por Dissertação e/ou Tese</a:t>
            </a:r>
            <a:endParaRPr sz="2400" dirty="0"/>
          </a:p>
        </p:txBody>
      </p:sp>
      <p:sp>
        <p:nvSpPr>
          <p:cNvPr id="18" name="Google Shape;206;p11">
            <a:extLst>
              <a:ext uri="{FF2B5EF4-FFF2-40B4-BE49-F238E27FC236}">
                <a16:creationId xmlns:a16="http://schemas.microsoft.com/office/drawing/2014/main" id="{E62B00CC-28E4-4FA3-9848-D9A5D6A9007B}"/>
              </a:ext>
            </a:extLst>
          </p:cNvPr>
          <p:cNvSpPr txBox="1"/>
          <p:nvPr/>
        </p:nvSpPr>
        <p:spPr>
          <a:xfrm>
            <a:off x="3716789" y="6972300"/>
            <a:ext cx="10854422" cy="1631175"/>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000" b="1" dirty="0">
                <a:solidFill>
                  <a:schemeClr val="dk1"/>
                </a:solidFill>
                <a:latin typeface="Calibri"/>
                <a:ea typeface="Calibri"/>
                <a:cs typeface="Calibri"/>
                <a:sym typeface="Calibri"/>
              </a:rPr>
              <a:t>LIMITES:</a:t>
            </a:r>
            <a:endParaRPr sz="2400" dirty="0"/>
          </a:p>
          <a:p>
            <a:pPr marL="0" marR="0" lvl="0" indent="0" algn="ctr" rtl="0">
              <a:spcBef>
                <a:spcPts val="0"/>
              </a:spcBef>
              <a:spcAft>
                <a:spcPts val="0"/>
              </a:spcAft>
              <a:buNone/>
            </a:pPr>
            <a:r>
              <a:rPr lang="pt-BR" sz="2000" b="1" dirty="0">
                <a:solidFill>
                  <a:schemeClr val="dk1"/>
                </a:solidFill>
                <a:latin typeface="Calibri"/>
                <a:ea typeface="Calibri"/>
                <a:cs typeface="Calibri"/>
                <a:sym typeface="Calibri"/>
              </a:rPr>
              <a:t>DE: </a:t>
            </a:r>
            <a:r>
              <a:rPr lang="pt-BR" sz="2000" dirty="0">
                <a:solidFill>
                  <a:schemeClr val="dk1"/>
                </a:solidFill>
                <a:latin typeface="Calibri"/>
                <a:ea typeface="Calibri"/>
                <a:cs typeface="Calibri"/>
                <a:sym typeface="Calibri"/>
              </a:rPr>
              <a:t>pode contabilizar no PIT até 10 trabalhos de qualquer natureza</a:t>
            </a:r>
            <a:endParaRPr sz="2400" dirty="0"/>
          </a:p>
          <a:p>
            <a:pPr marL="0" marR="0" lvl="0" indent="0" algn="ctr" rtl="0">
              <a:spcBef>
                <a:spcPts val="0"/>
              </a:spcBef>
              <a:spcAft>
                <a:spcPts val="0"/>
              </a:spcAft>
              <a:buNone/>
            </a:pPr>
            <a:r>
              <a:rPr lang="pt-BR" sz="2000" b="1" dirty="0">
                <a:solidFill>
                  <a:schemeClr val="dk1"/>
                </a:solidFill>
                <a:latin typeface="Calibri"/>
                <a:ea typeface="Calibri"/>
                <a:cs typeface="Calibri"/>
                <a:sym typeface="Calibri"/>
              </a:rPr>
              <a:t>TI: </a:t>
            </a:r>
            <a:r>
              <a:rPr lang="pt-BR" sz="2000" dirty="0">
                <a:solidFill>
                  <a:schemeClr val="dk1"/>
                </a:solidFill>
                <a:latin typeface="Calibri"/>
                <a:ea typeface="Calibri"/>
                <a:cs typeface="Calibri"/>
                <a:sym typeface="Calibri"/>
              </a:rPr>
              <a:t>sem envolvimento em projetos, atividades administrativas ou afastamentos </a:t>
            </a:r>
            <a:r>
              <a:rPr lang="pt-BR" sz="2000" dirty="0">
                <a:latin typeface="Calibri"/>
                <a:ea typeface="Calibri"/>
                <a:cs typeface="Calibri"/>
                <a:sym typeface="Wingdings" panose="05000000000000000000" pitchFamily="2" charset="2"/>
              </a:rPr>
              <a:t></a:t>
            </a:r>
            <a:r>
              <a:rPr lang="pt-BR" sz="2000" dirty="0">
                <a:solidFill>
                  <a:schemeClr val="dk1"/>
                </a:solidFill>
                <a:latin typeface="Calibri"/>
                <a:ea typeface="Calibri"/>
                <a:cs typeface="Calibri"/>
                <a:sym typeface="Calibri"/>
              </a:rPr>
              <a:t> pode contabilizar até 4 horas semanais para orientação de TCC; e com envolvimento em projetos, atividades administrativas e/ou afastamento parcial</a:t>
            </a:r>
            <a:r>
              <a:rPr lang="pt-BR" sz="2000" dirty="0">
                <a:solidFill>
                  <a:srgbClr val="FF0000"/>
                </a:solidFill>
                <a:latin typeface="Calibri"/>
                <a:ea typeface="Calibri"/>
                <a:cs typeface="Calibri"/>
                <a:sym typeface="Calibri"/>
              </a:rPr>
              <a:t> </a:t>
            </a:r>
            <a:r>
              <a:rPr lang="pt-BR" sz="2000" dirty="0">
                <a:latin typeface="Calibri"/>
                <a:ea typeface="Calibri"/>
                <a:cs typeface="Calibri"/>
                <a:sym typeface="Wingdings" panose="05000000000000000000" pitchFamily="2" charset="2"/>
              </a:rPr>
              <a:t> </a:t>
            </a:r>
            <a:r>
              <a:rPr lang="pt-BR" sz="2000" dirty="0">
                <a:solidFill>
                  <a:schemeClr val="dk1"/>
                </a:solidFill>
                <a:latin typeface="Calibri"/>
                <a:ea typeface="Calibri"/>
                <a:cs typeface="Calibri"/>
                <a:sym typeface="Calibri"/>
              </a:rPr>
              <a:t>pode contabilizar até 2 horas semanais para orientação de TCC.</a:t>
            </a:r>
            <a:endParaRPr sz="2400" dirty="0"/>
          </a:p>
        </p:txBody>
      </p:sp>
    </p:spTree>
    <p:extLst>
      <p:ext uri="{BB962C8B-B14F-4D97-AF65-F5344CB8AC3E}">
        <p14:creationId xmlns:p14="http://schemas.microsoft.com/office/powerpoint/2010/main" val="248301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Freeform 2"/>
          <p:cNvSpPr/>
          <p:nvPr/>
        </p:nvSpPr>
        <p:spPr>
          <a:xfrm flipH="1" flipV="1">
            <a:off x="0"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flipH="1" flipV="1">
            <a:off x="1110355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10800000" flipH="1" flipV="1">
            <a:off x="5317114" y="-1246495"/>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10800000" flipH="1" flipV="1">
            <a:off x="1646350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7" name="TextBox 7"/>
          <p:cNvSpPr txBox="1"/>
          <p:nvPr/>
        </p:nvSpPr>
        <p:spPr>
          <a:xfrm>
            <a:off x="578985" y="1801624"/>
            <a:ext cx="17130030" cy="615553"/>
          </a:xfrm>
          <a:prstGeom prst="rect">
            <a:avLst/>
          </a:prstGeom>
        </p:spPr>
        <p:txBody>
          <a:bodyPr lIns="0" tIns="0" rIns="0" bIns="0" rtlCol="0" anchor="t">
            <a:spAutoFit/>
          </a:bodyPr>
          <a:lstStyle/>
          <a:p>
            <a:pPr lvl="0" algn="ctr"/>
            <a:r>
              <a:rPr lang="pt-BR" sz="4000" b="1" dirty="0">
                <a:solidFill>
                  <a:schemeClr val="dk1"/>
                </a:solidFill>
                <a:ea typeface="Calibri"/>
                <a:cs typeface="Calibri"/>
                <a:sym typeface="Calibri"/>
              </a:rPr>
              <a:t>3 - PROJETOS</a:t>
            </a:r>
            <a:endParaRPr lang="pt-BR" sz="4000" dirty="0"/>
          </a:p>
        </p:txBody>
      </p:sp>
      <p:sp>
        <p:nvSpPr>
          <p:cNvPr id="12" name="TextBox 6">
            <a:extLst>
              <a:ext uri="{FF2B5EF4-FFF2-40B4-BE49-F238E27FC236}">
                <a16:creationId xmlns:a16="http://schemas.microsoft.com/office/drawing/2014/main" id="{C5B48877-865D-459D-82C1-3C5D8A278FBA}"/>
              </a:ext>
            </a:extLst>
          </p:cNvPr>
          <p:cNvSpPr txBox="1"/>
          <p:nvPr/>
        </p:nvSpPr>
        <p:spPr>
          <a:xfrm>
            <a:off x="649554" y="3341943"/>
            <a:ext cx="17090837" cy="5242461"/>
          </a:xfrm>
          <a:prstGeom prst="rect">
            <a:avLst/>
          </a:prstGeom>
        </p:spPr>
        <p:txBody>
          <a:bodyPr wrap="square" lIns="0" tIns="0" rIns="0" bIns="0" rtlCol="0" anchor="t">
            <a:spAutoFit/>
          </a:bodyPr>
          <a:lstStyle/>
          <a:p>
            <a:pPr marL="365760" lvl="0" algn="just">
              <a:lnSpc>
                <a:spcPct val="90000"/>
              </a:lnSpc>
              <a:spcBef>
                <a:spcPts val="1000"/>
              </a:spcBef>
              <a:buClr>
                <a:schemeClr val="bg1"/>
              </a:buClr>
              <a:buSzPct val="100000"/>
            </a:pPr>
            <a:r>
              <a:rPr lang="pt-BR" sz="4000" dirty="0"/>
              <a:t>O(A) docente em Dedicação Exclusiva ou Tempo Integral poderá ter alocadas no PIT até 20 horas semanais para projetos de ensino, pesquisa e/ou extensão, pelo período de duração aprovado para a execução do projeto (</a:t>
            </a:r>
            <a:r>
              <a:rPr lang="pt-BR" sz="4000" b="1" dirty="0"/>
              <a:t>Artigo 9º da Resolução nº 021/2014 do </a:t>
            </a:r>
            <a:r>
              <a:rPr lang="pt-BR" sz="4000" b="1" dirty="0" err="1"/>
              <a:t>Consepe</a:t>
            </a:r>
            <a:r>
              <a:rPr lang="pt-BR" sz="4000" b="1" dirty="0"/>
              <a:t>/</a:t>
            </a:r>
            <a:r>
              <a:rPr lang="pt-BR" sz="4000" b="1" dirty="0" err="1"/>
              <a:t>Unifesspa</a:t>
            </a:r>
            <a:r>
              <a:rPr lang="pt-BR" sz="4000" b="1" dirty="0"/>
              <a:t>)</a:t>
            </a:r>
            <a:endParaRPr lang="pt-BR" sz="4000" dirty="0"/>
          </a:p>
          <a:p>
            <a:pPr lvl="0" algn="just">
              <a:lnSpc>
                <a:spcPct val="90000"/>
              </a:lnSpc>
              <a:spcBef>
                <a:spcPts val="1000"/>
              </a:spcBef>
              <a:buClr>
                <a:schemeClr val="dk1"/>
              </a:buClr>
              <a:buSzPct val="100000"/>
            </a:pPr>
            <a:endParaRPr lang="pt-BR" sz="4000" dirty="0"/>
          </a:p>
          <a:p>
            <a:pPr marL="365760" lvl="0" algn="just">
              <a:lnSpc>
                <a:spcPct val="90000"/>
              </a:lnSpc>
              <a:spcBef>
                <a:spcPts val="1000"/>
              </a:spcBef>
              <a:buClr>
                <a:schemeClr val="bg1"/>
              </a:buClr>
              <a:buSzPct val="100000"/>
            </a:pPr>
            <a:r>
              <a:rPr lang="pt-BR" sz="4000" dirty="0"/>
              <a:t>Para tal, o projeto deve ser aprovado na Subunidade e na Unidade Acadêmica do(a) docente, sendo esta última a responsável pela emissão da portaria informando a carga horária semanal alocada para dedicação do(a) docente ao projeto.</a:t>
            </a:r>
          </a:p>
        </p:txBody>
      </p:sp>
      <p:grpSp>
        <p:nvGrpSpPr>
          <p:cNvPr id="8" name="Group 3">
            <a:extLst>
              <a:ext uri="{FF2B5EF4-FFF2-40B4-BE49-F238E27FC236}">
                <a16:creationId xmlns:a16="http://schemas.microsoft.com/office/drawing/2014/main" id="{707606FF-81AF-43AC-94D9-5F07155CEC69}"/>
              </a:ext>
            </a:extLst>
          </p:cNvPr>
          <p:cNvGrpSpPr/>
          <p:nvPr/>
        </p:nvGrpSpPr>
        <p:grpSpPr>
          <a:xfrm>
            <a:off x="629053" y="3341942"/>
            <a:ext cx="136287" cy="516432"/>
            <a:chOff x="0" y="0"/>
            <a:chExt cx="48124" cy="182355"/>
          </a:xfrm>
        </p:grpSpPr>
        <p:sp>
          <p:nvSpPr>
            <p:cNvPr id="9" name="Freeform 4">
              <a:extLst>
                <a:ext uri="{FF2B5EF4-FFF2-40B4-BE49-F238E27FC236}">
                  <a16:creationId xmlns:a16="http://schemas.microsoft.com/office/drawing/2014/main" id="{02E9D810-2859-4FBF-94DF-BE24CE40A365}"/>
                </a:ext>
              </a:extLst>
            </p:cNvPr>
            <p:cNvSpPr/>
            <p:nvPr/>
          </p:nvSpPr>
          <p:spPr>
            <a:xfrm>
              <a:off x="0" y="0"/>
              <a:ext cx="48124" cy="182355"/>
            </a:xfrm>
            <a:custGeom>
              <a:avLst/>
              <a:gdLst/>
              <a:ahLst/>
              <a:cxnLst/>
              <a:rect l="l" t="t" r="r" b="b"/>
              <a:pathLst>
                <a:path w="48124" h="182355">
                  <a:moveTo>
                    <a:pt x="0" y="0"/>
                  </a:moveTo>
                  <a:lnTo>
                    <a:pt x="48124" y="0"/>
                  </a:lnTo>
                  <a:lnTo>
                    <a:pt x="48124" y="182355"/>
                  </a:lnTo>
                  <a:lnTo>
                    <a:pt x="0" y="182355"/>
                  </a:lnTo>
                  <a:close/>
                </a:path>
              </a:pathLst>
            </a:custGeom>
            <a:solidFill>
              <a:srgbClr val="9DF069"/>
            </a:solidFill>
          </p:spPr>
        </p:sp>
        <p:sp>
          <p:nvSpPr>
            <p:cNvPr id="10" name="TextBox 5">
              <a:extLst>
                <a:ext uri="{FF2B5EF4-FFF2-40B4-BE49-F238E27FC236}">
                  <a16:creationId xmlns:a16="http://schemas.microsoft.com/office/drawing/2014/main" id="{AC67D361-655F-465E-9F86-E78FBDE9BE68}"/>
                </a:ext>
              </a:extLst>
            </p:cNvPr>
            <p:cNvSpPr txBox="1"/>
            <p:nvPr/>
          </p:nvSpPr>
          <p:spPr>
            <a:xfrm>
              <a:off x="0" y="-9525"/>
              <a:ext cx="48124" cy="191880"/>
            </a:xfrm>
            <a:prstGeom prst="rect">
              <a:avLst/>
            </a:prstGeom>
          </p:spPr>
          <p:txBody>
            <a:bodyPr lIns="28575" tIns="28575" rIns="28575" bIns="28575" rtlCol="0" anchor="ctr"/>
            <a:lstStyle/>
            <a:p>
              <a:pPr algn="ctr">
                <a:lnSpc>
                  <a:spcPts val="1496"/>
                </a:lnSpc>
              </a:pPr>
              <a:endParaRPr/>
            </a:p>
          </p:txBody>
        </p:sp>
      </p:grpSp>
      <p:grpSp>
        <p:nvGrpSpPr>
          <p:cNvPr id="11" name="Group 3">
            <a:extLst>
              <a:ext uri="{FF2B5EF4-FFF2-40B4-BE49-F238E27FC236}">
                <a16:creationId xmlns:a16="http://schemas.microsoft.com/office/drawing/2014/main" id="{91FB903C-6BA8-4B9F-B268-41CF67579C7E}"/>
              </a:ext>
            </a:extLst>
          </p:cNvPr>
          <p:cNvGrpSpPr/>
          <p:nvPr/>
        </p:nvGrpSpPr>
        <p:grpSpPr>
          <a:xfrm>
            <a:off x="649554" y="6286500"/>
            <a:ext cx="136287" cy="516432"/>
            <a:chOff x="0" y="0"/>
            <a:chExt cx="48124" cy="182355"/>
          </a:xfrm>
        </p:grpSpPr>
        <p:sp>
          <p:nvSpPr>
            <p:cNvPr id="13" name="Freeform 4">
              <a:extLst>
                <a:ext uri="{FF2B5EF4-FFF2-40B4-BE49-F238E27FC236}">
                  <a16:creationId xmlns:a16="http://schemas.microsoft.com/office/drawing/2014/main" id="{40A6A469-D159-4AA2-805F-8F12C1C1A9C7}"/>
                </a:ext>
              </a:extLst>
            </p:cNvPr>
            <p:cNvSpPr/>
            <p:nvPr/>
          </p:nvSpPr>
          <p:spPr>
            <a:xfrm>
              <a:off x="0" y="0"/>
              <a:ext cx="48124" cy="182355"/>
            </a:xfrm>
            <a:custGeom>
              <a:avLst/>
              <a:gdLst/>
              <a:ahLst/>
              <a:cxnLst/>
              <a:rect l="l" t="t" r="r" b="b"/>
              <a:pathLst>
                <a:path w="48124" h="182355">
                  <a:moveTo>
                    <a:pt x="0" y="0"/>
                  </a:moveTo>
                  <a:lnTo>
                    <a:pt x="48124" y="0"/>
                  </a:lnTo>
                  <a:lnTo>
                    <a:pt x="48124" y="182355"/>
                  </a:lnTo>
                  <a:lnTo>
                    <a:pt x="0" y="182355"/>
                  </a:lnTo>
                  <a:close/>
                </a:path>
              </a:pathLst>
            </a:custGeom>
            <a:solidFill>
              <a:srgbClr val="9DF069"/>
            </a:solidFill>
          </p:spPr>
        </p:sp>
        <p:sp>
          <p:nvSpPr>
            <p:cNvPr id="14" name="TextBox 5">
              <a:extLst>
                <a:ext uri="{FF2B5EF4-FFF2-40B4-BE49-F238E27FC236}">
                  <a16:creationId xmlns:a16="http://schemas.microsoft.com/office/drawing/2014/main" id="{E8D331DF-D6BB-4ACD-A385-35DD1CA73808}"/>
                </a:ext>
              </a:extLst>
            </p:cNvPr>
            <p:cNvSpPr txBox="1"/>
            <p:nvPr/>
          </p:nvSpPr>
          <p:spPr>
            <a:xfrm>
              <a:off x="0" y="-9525"/>
              <a:ext cx="48124" cy="191880"/>
            </a:xfrm>
            <a:prstGeom prst="rect">
              <a:avLst/>
            </a:prstGeom>
          </p:spPr>
          <p:txBody>
            <a:bodyPr lIns="28575" tIns="28575" rIns="28575" bIns="28575" rtlCol="0" anchor="ctr"/>
            <a:lstStyle/>
            <a:p>
              <a:pPr algn="ctr">
                <a:lnSpc>
                  <a:spcPts val="1496"/>
                </a:lnSpc>
              </a:pPr>
              <a:endParaRPr/>
            </a:p>
          </p:txBody>
        </p:sp>
      </p:grpSp>
    </p:spTree>
    <p:extLst>
      <p:ext uri="{BB962C8B-B14F-4D97-AF65-F5344CB8AC3E}">
        <p14:creationId xmlns:p14="http://schemas.microsoft.com/office/powerpoint/2010/main" val="44288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3" name="TextBox 3"/>
          <p:cNvSpPr txBox="1"/>
          <p:nvPr/>
        </p:nvSpPr>
        <p:spPr>
          <a:xfrm>
            <a:off x="0" y="624382"/>
            <a:ext cx="18288000" cy="553998"/>
          </a:xfrm>
          <a:prstGeom prst="rect">
            <a:avLst/>
          </a:prstGeom>
        </p:spPr>
        <p:txBody>
          <a:bodyPr lIns="0" tIns="0" rIns="0" bIns="0" rtlCol="0" anchor="t">
            <a:spAutoFit/>
          </a:bodyPr>
          <a:lstStyle/>
          <a:p>
            <a:pPr lvl="0" algn="ctr"/>
            <a:r>
              <a:rPr lang="pt-BR" sz="3600" b="1" dirty="0">
                <a:solidFill>
                  <a:schemeClr val="dk1"/>
                </a:solidFill>
                <a:ea typeface="Calibri"/>
                <a:cs typeface="Calibri"/>
                <a:sym typeface="Calibri"/>
              </a:rPr>
              <a:t>4 – ATIVIDADES ADMINISTRATIVAS:</a:t>
            </a:r>
            <a:endParaRPr lang="pt-BR" sz="3600" dirty="0"/>
          </a:p>
        </p:txBody>
      </p:sp>
      <p:sp>
        <p:nvSpPr>
          <p:cNvPr id="4" name="Freeform 4"/>
          <p:cNvSpPr/>
          <p:nvPr/>
        </p:nvSpPr>
        <p:spPr>
          <a:xfrm flipH="1" flipV="1">
            <a:off x="-197684"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flipH="1" flipV="1">
            <a:off x="1090586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6" name="Freeform 6"/>
          <p:cNvSpPr/>
          <p:nvPr/>
        </p:nvSpPr>
        <p:spPr>
          <a:xfrm rot="-10800000" flipH="1" flipV="1">
            <a:off x="5119430" y="8883789"/>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7" name="Freeform 7"/>
          <p:cNvSpPr/>
          <p:nvPr/>
        </p:nvSpPr>
        <p:spPr>
          <a:xfrm rot="-10800000" flipH="1" flipV="1">
            <a:off x="1626581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3" name="Google Shape;219;p13">
            <a:extLst>
              <a:ext uri="{FF2B5EF4-FFF2-40B4-BE49-F238E27FC236}">
                <a16:creationId xmlns:a16="http://schemas.microsoft.com/office/drawing/2014/main" id="{4BEFEFBD-BD8B-4437-8F93-E5C3B478BCFA}"/>
              </a:ext>
            </a:extLst>
          </p:cNvPr>
          <p:cNvSpPr txBox="1">
            <a:spLocks/>
          </p:cNvSpPr>
          <p:nvPr/>
        </p:nvSpPr>
        <p:spPr>
          <a:xfrm>
            <a:off x="2400864" y="2030522"/>
            <a:ext cx="6559361" cy="4316141"/>
          </a:xfrm>
          <a:prstGeom prst="rect">
            <a:avLst/>
          </a:prstGeom>
          <a:solidFill>
            <a:schemeClr val="accent3">
              <a:lumMod val="40000"/>
              <a:lumOff val="60000"/>
            </a:schemeClr>
          </a:solidFill>
          <a:ln w="2857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0"/>
              </a:spcBef>
              <a:buClr>
                <a:schemeClr val="dk1"/>
              </a:buClr>
              <a:buSzPts val="1600"/>
              <a:buFont typeface="Arial" pitchFamily="34" charset="0"/>
              <a:buNone/>
            </a:pPr>
            <a:r>
              <a:rPr lang="pt-BR" sz="2000" b="1" dirty="0"/>
              <a:t>Direção de Unidade/Subunidade Acadêmica: </a:t>
            </a:r>
            <a:r>
              <a:rPr lang="pt-BR" sz="2000" dirty="0"/>
              <a:t>Até 40 horas;</a:t>
            </a:r>
            <a:endParaRPr lang="pt-BR" sz="4000" dirty="0"/>
          </a:p>
          <a:p>
            <a:pPr marL="0" indent="0" algn="just">
              <a:lnSpc>
                <a:spcPct val="90000"/>
              </a:lnSpc>
              <a:spcBef>
                <a:spcPts val="1000"/>
              </a:spcBef>
              <a:buClr>
                <a:schemeClr val="dk1"/>
              </a:buClr>
              <a:buSzPts val="1600"/>
              <a:buFont typeface="Arial" pitchFamily="34" charset="0"/>
              <a:buNone/>
            </a:pPr>
            <a:r>
              <a:rPr lang="pt-BR" sz="2000" b="1" dirty="0"/>
              <a:t>Coordenação de Programa de Pós-graduação (</a:t>
            </a:r>
            <a:r>
              <a:rPr lang="pt-BR" sz="2000" b="1" i="1" dirty="0"/>
              <a:t>Stricto Sensu</a:t>
            </a:r>
            <a:r>
              <a:rPr lang="pt-BR" sz="2000" b="1" dirty="0"/>
              <a:t>): </a:t>
            </a:r>
            <a:r>
              <a:rPr lang="pt-BR" sz="2000" dirty="0"/>
              <a:t>40 horas</a:t>
            </a:r>
            <a:endParaRPr lang="pt-BR" sz="4000" dirty="0"/>
          </a:p>
          <a:p>
            <a:pPr marL="0" indent="0" algn="just">
              <a:lnSpc>
                <a:spcPct val="90000"/>
              </a:lnSpc>
              <a:spcBef>
                <a:spcPts val="1000"/>
              </a:spcBef>
              <a:buClr>
                <a:schemeClr val="dk1"/>
              </a:buClr>
              <a:buSzPts val="1600"/>
              <a:buFont typeface="Arial" pitchFamily="34" charset="0"/>
              <a:buNone/>
            </a:pPr>
            <a:r>
              <a:rPr lang="pt-BR" sz="2000" b="1" dirty="0"/>
              <a:t>Direção Adjunta de Unidade/Subunidade Acadêmica: </a:t>
            </a:r>
            <a:r>
              <a:rPr lang="pt-BR" sz="2000" dirty="0"/>
              <a:t>Até 20 horas;</a:t>
            </a:r>
            <a:endParaRPr lang="pt-BR" sz="4000" dirty="0"/>
          </a:p>
          <a:p>
            <a:pPr marL="0" indent="0" algn="just">
              <a:lnSpc>
                <a:spcPct val="90000"/>
              </a:lnSpc>
              <a:spcBef>
                <a:spcPts val="1000"/>
              </a:spcBef>
              <a:buClr>
                <a:schemeClr val="dk1"/>
              </a:buClr>
              <a:buSzPts val="1600"/>
              <a:buFont typeface="Arial" pitchFamily="34" charset="0"/>
              <a:buNone/>
            </a:pPr>
            <a:r>
              <a:rPr lang="pt-BR" sz="2000" b="1" dirty="0"/>
              <a:t>Coordenação de Curso de Graduação: </a:t>
            </a:r>
            <a:r>
              <a:rPr lang="pt-BR" sz="2000" dirty="0"/>
              <a:t>20 horas</a:t>
            </a:r>
            <a:endParaRPr lang="pt-BR" sz="4000" dirty="0"/>
          </a:p>
          <a:p>
            <a:pPr marL="0" indent="0" algn="just">
              <a:lnSpc>
                <a:spcPct val="90000"/>
              </a:lnSpc>
              <a:spcBef>
                <a:spcPts val="1000"/>
              </a:spcBef>
              <a:buClr>
                <a:schemeClr val="dk1"/>
              </a:buClr>
              <a:buSzPts val="1600"/>
              <a:buFont typeface="Arial" pitchFamily="34" charset="0"/>
              <a:buNone/>
            </a:pPr>
            <a:r>
              <a:rPr lang="pt-BR" sz="2000" b="1" dirty="0"/>
              <a:t>Coordenação de Curso de Pós-Graduação (</a:t>
            </a:r>
            <a:r>
              <a:rPr lang="pt-BR" sz="2000" b="1" i="1" dirty="0"/>
              <a:t>latu sensu</a:t>
            </a:r>
            <a:r>
              <a:rPr lang="pt-BR" sz="2000" b="1" dirty="0"/>
              <a:t>): </a:t>
            </a:r>
            <a:r>
              <a:rPr lang="pt-BR" sz="2000" dirty="0"/>
              <a:t>20 horas</a:t>
            </a:r>
            <a:endParaRPr lang="pt-BR" sz="4000" dirty="0"/>
          </a:p>
          <a:p>
            <a:pPr marL="0" indent="0" algn="just">
              <a:lnSpc>
                <a:spcPct val="90000"/>
              </a:lnSpc>
              <a:spcBef>
                <a:spcPts val="1000"/>
              </a:spcBef>
              <a:buClr>
                <a:schemeClr val="dk1"/>
              </a:buClr>
              <a:buSzPts val="1600"/>
              <a:buFont typeface="Arial" pitchFamily="34" charset="0"/>
              <a:buNone/>
            </a:pPr>
            <a:r>
              <a:rPr lang="pt-BR" sz="2000" b="1" dirty="0"/>
              <a:t>Membro da Comissão Permanente de Pessoal Docente (CPPD): </a:t>
            </a:r>
            <a:r>
              <a:rPr lang="pt-BR" sz="2000" dirty="0"/>
              <a:t>20 horas semanais</a:t>
            </a:r>
            <a:endParaRPr lang="pt-BR" sz="4000" dirty="0"/>
          </a:p>
          <a:p>
            <a:pPr marL="0" indent="0" algn="just">
              <a:lnSpc>
                <a:spcPct val="90000"/>
              </a:lnSpc>
              <a:spcBef>
                <a:spcPts val="1000"/>
              </a:spcBef>
              <a:buClr>
                <a:schemeClr val="dk1"/>
              </a:buClr>
              <a:buSzPts val="1600"/>
              <a:buFont typeface="Arial" pitchFamily="34" charset="0"/>
              <a:buNone/>
            </a:pPr>
            <a:r>
              <a:rPr lang="pt-BR" sz="2000" b="1" dirty="0"/>
              <a:t>Membro da Comissão Própria de Avaliação (CPA): </a:t>
            </a:r>
            <a:r>
              <a:rPr lang="pt-BR" sz="2000" dirty="0"/>
              <a:t>10 horas semanais</a:t>
            </a:r>
            <a:endParaRPr lang="pt-BR" sz="4000" dirty="0"/>
          </a:p>
          <a:p>
            <a:pPr marL="0" indent="0" algn="just">
              <a:lnSpc>
                <a:spcPct val="90000"/>
              </a:lnSpc>
              <a:spcBef>
                <a:spcPts val="1000"/>
              </a:spcBef>
              <a:buClr>
                <a:schemeClr val="dk1"/>
              </a:buClr>
              <a:buSzPts val="1600"/>
              <a:buFont typeface="Arial" pitchFamily="34" charset="0"/>
              <a:buNone/>
            </a:pPr>
            <a:endParaRPr lang="pt-BR" sz="2000" dirty="0"/>
          </a:p>
          <a:p>
            <a:pPr marL="0" indent="0" algn="just">
              <a:lnSpc>
                <a:spcPct val="90000"/>
              </a:lnSpc>
              <a:spcBef>
                <a:spcPts val="1000"/>
              </a:spcBef>
              <a:buClr>
                <a:schemeClr val="dk1"/>
              </a:buClr>
              <a:buSzPts val="1600"/>
              <a:buFont typeface="Arial" pitchFamily="34" charset="0"/>
              <a:buNone/>
            </a:pPr>
            <a:endParaRPr lang="pt-BR" sz="2000" dirty="0"/>
          </a:p>
        </p:txBody>
      </p:sp>
      <p:sp>
        <p:nvSpPr>
          <p:cNvPr id="14" name="Google Shape;221;p13">
            <a:extLst>
              <a:ext uri="{FF2B5EF4-FFF2-40B4-BE49-F238E27FC236}">
                <a16:creationId xmlns:a16="http://schemas.microsoft.com/office/drawing/2014/main" id="{8302BDC1-8DB6-4A2B-BFE1-B01D99C785CF}"/>
              </a:ext>
            </a:extLst>
          </p:cNvPr>
          <p:cNvSpPr txBox="1"/>
          <p:nvPr/>
        </p:nvSpPr>
        <p:spPr>
          <a:xfrm>
            <a:off x="8991600" y="2030521"/>
            <a:ext cx="6559360" cy="4316141"/>
          </a:xfrm>
          <a:prstGeom prst="rect">
            <a:avLst/>
          </a:prstGeom>
          <a:solidFill>
            <a:schemeClr val="accent3">
              <a:lumMod val="40000"/>
              <a:lumOff val="60000"/>
            </a:schemeClr>
          </a:solidFill>
          <a:ln w="2857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600"/>
              <a:buFont typeface="Arial"/>
              <a:buNone/>
            </a:pPr>
            <a:r>
              <a:rPr lang="pt-BR" sz="2000" b="1" dirty="0" err="1">
                <a:solidFill>
                  <a:schemeClr val="dk1"/>
                </a:solidFill>
                <a:latin typeface="Calibri"/>
                <a:ea typeface="Calibri"/>
                <a:cs typeface="Calibri"/>
                <a:sym typeface="Calibri"/>
              </a:rPr>
              <a:t>Vice-coordenação</a:t>
            </a:r>
            <a:r>
              <a:rPr lang="pt-BR" sz="2000" b="1" dirty="0">
                <a:solidFill>
                  <a:schemeClr val="dk1"/>
                </a:solidFill>
                <a:latin typeface="Calibri"/>
                <a:ea typeface="Calibri"/>
                <a:cs typeface="Calibri"/>
                <a:sym typeface="Calibri"/>
              </a:rPr>
              <a:t> de curso de graduação/ Coordenação de Estágio/Trabalho de Conclusão de Curso/Laboratório de Ensino/Escritório Modelo ou Empresa Júnior/Clínica em curso de graduação/Núcleo de Estudos:</a:t>
            </a:r>
            <a:r>
              <a:rPr lang="pt-BR" sz="2000" dirty="0">
                <a:solidFill>
                  <a:schemeClr val="dk1"/>
                </a:solidFill>
                <a:latin typeface="Calibri"/>
                <a:ea typeface="Calibri"/>
                <a:cs typeface="Calibri"/>
                <a:sym typeface="Calibri"/>
              </a:rPr>
              <a:t> até 10 horas semanais</a:t>
            </a:r>
            <a:endParaRPr sz="2400" dirty="0"/>
          </a:p>
          <a:p>
            <a:pPr marL="0" marR="0" lvl="0" indent="0" algn="just" rtl="0">
              <a:lnSpc>
                <a:spcPct val="90000"/>
              </a:lnSpc>
              <a:spcBef>
                <a:spcPts val="1000"/>
              </a:spcBef>
              <a:spcAft>
                <a:spcPts val="0"/>
              </a:spcAft>
              <a:buClr>
                <a:schemeClr val="dk1"/>
              </a:buClr>
              <a:buSzPts val="1600"/>
              <a:buFont typeface="Arial"/>
              <a:buNone/>
            </a:pPr>
            <a:r>
              <a:rPr lang="pt-BR" sz="2000" b="1" dirty="0">
                <a:solidFill>
                  <a:schemeClr val="dk1"/>
                </a:solidFill>
                <a:latin typeface="Calibri"/>
                <a:ea typeface="Calibri"/>
                <a:cs typeface="Calibri"/>
                <a:sym typeface="Calibri"/>
              </a:rPr>
              <a:t>Coordenação de Curso de Pós-graduação (</a:t>
            </a:r>
            <a:r>
              <a:rPr lang="pt-BR" sz="2000" b="1" i="1" dirty="0">
                <a:solidFill>
                  <a:schemeClr val="dk1"/>
                </a:solidFill>
                <a:latin typeface="Calibri"/>
                <a:ea typeface="Calibri"/>
                <a:cs typeface="Calibri"/>
                <a:sym typeface="Calibri"/>
              </a:rPr>
              <a:t>lato sensu</a:t>
            </a:r>
            <a:r>
              <a:rPr lang="pt-BR" sz="2000" b="1" dirty="0">
                <a:solidFill>
                  <a:schemeClr val="dk1"/>
                </a:solidFill>
                <a:latin typeface="Calibri"/>
                <a:ea typeface="Calibri"/>
                <a:cs typeface="Calibri"/>
                <a:sym typeface="Calibri"/>
              </a:rPr>
              <a:t>): </a:t>
            </a:r>
            <a:r>
              <a:rPr lang="pt-BR" sz="2000" dirty="0">
                <a:solidFill>
                  <a:schemeClr val="dk1"/>
                </a:solidFill>
                <a:latin typeface="Calibri"/>
                <a:ea typeface="Calibri"/>
                <a:cs typeface="Calibri"/>
                <a:sym typeface="Calibri"/>
              </a:rPr>
              <a:t>10 horas semanais</a:t>
            </a:r>
            <a:endParaRPr sz="2400" dirty="0"/>
          </a:p>
          <a:p>
            <a:pPr marL="0" marR="0" lvl="0" indent="0" algn="just" rtl="0">
              <a:lnSpc>
                <a:spcPct val="90000"/>
              </a:lnSpc>
              <a:spcBef>
                <a:spcPts val="1000"/>
              </a:spcBef>
              <a:spcAft>
                <a:spcPts val="0"/>
              </a:spcAft>
              <a:buClr>
                <a:schemeClr val="dk1"/>
              </a:buClr>
              <a:buSzPts val="1600"/>
              <a:buFont typeface="Arial"/>
              <a:buNone/>
            </a:pPr>
            <a:r>
              <a:rPr lang="pt-BR" sz="2000" b="1" dirty="0">
                <a:solidFill>
                  <a:schemeClr val="dk1"/>
                </a:solidFill>
                <a:latin typeface="Calibri"/>
                <a:ea typeface="Calibri"/>
                <a:cs typeface="Calibri"/>
                <a:sym typeface="Calibri"/>
              </a:rPr>
              <a:t>Representação docente no Instituto e CONSEPE/CONSUN: </a:t>
            </a:r>
            <a:r>
              <a:rPr lang="pt-BR" sz="2000" dirty="0">
                <a:solidFill>
                  <a:schemeClr val="dk1"/>
                </a:solidFill>
                <a:latin typeface="Calibri"/>
                <a:ea typeface="Calibri"/>
                <a:cs typeface="Calibri"/>
                <a:sym typeface="Calibri"/>
              </a:rPr>
              <a:t>4 horas semanais</a:t>
            </a:r>
            <a:endParaRPr sz="2400" dirty="0"/>
          </a:p>
          <a:p>
            <a:pPr marL="0" marR="0" lvl="0" indent="0" algn="just" rtl="0">
              <a:lnSpc>
                <a:spcPct val="90000"/>
              </a:lnSpc>
              <a:spcBef>
                <a:spcPts val="1000"/>
              </a:spcBef>
              <a:spcAft>
                <a:spcPts val="0"/>
              </a:spcAft>
              <a:buClr>
                <a:schemeClr val="dk1"/>
              </a:buClr>
              <a:buSzPts val="1600"/>
              <a:buFont typeface="Arial"/>
              <a:buNone/>
            </a:pPr>
            <a:r>
              <a:rPr lang="pt-BR" sz="2000" b="1" dirty="0">
                <a:solidFill>
                  <a:schemeClr val="dk1"/>
                </a:solidFill>
                <a:latin typeface="Calibri"/>
                <a:ea typeface="Calibri"/>
                <a:cs typeface="Calibri"/>
                <a:sym typeface="Calibri"/>
              </a:rPr>
              <a:t>Representação docente no Instituto: </a:t>
            </a:r>
            <a:r>
              <a:rPr lang="pt-BR" sz="2000" dirty="0">
                <a:solidFill>
                  <a:schemeClr val="dk1"/>
                </a:solidFill>
                <a:latin typeface="Calibri"/>
                <a:ea typeface="Calibri"/>
                <a:cs typeface="Calibri"/>
                <a:sym typeface="Calibri"/>
              </a:rPr>
              <a:t>2 horas semanais</a:t>
            </a:r>
            <a:endParaRPr sz="2400" dirty="0"/>
          </a:p>
          <a:p>
            <a:pPr marL="0" marR="0" lvl="0" indent="0" algn="just" rtl="0">
              <a:lnSpc>
                <a:spcPct val="90000"/>
              </a:lnSpc>
              <a:spcBef>
                <a:spcPts val="1000"/>
              </a:spcBef>
              <a:spcAft>
                <a:spcPts val="0"/>
              </a:spcAft>
              <a:buClr>
                <a:schemeClr val="dk1"/>
              </a:buClr>
              <a:buSzPts val="1600"/>
              <a:buFont typeface="Arial"/>
              <a:buNone/>
            </a:pPr>
            <a:r>
              <a:rPr lang="pt-BR" sz="2000" b="1" dirty="0">
                <a:solidFill>
                  <a:schemeClr val="dk1"/>
                </a:solidFill>
                <a:latin typeface="Calibri"/>
                <a:ea typeface="Calibri"/>
                <a:cs typeface="Calibri"/>
                <a:sym typeface="Calibri"/>
              </a:rPr>
              <a:t>Membro NDE: </a:t>
            </a:r>
            <a:r>
              <a:rPr lang="pt-BR" sz="2000" dirty="0">
                <a:solidFill>
                  <a:schemeClr val="dk1"/>
                </a:solidFill>
                <a:latin typeface="Calibri"/>
                <a:ea typeface="Calibri"/>
                <a:cs typeface="Calibri"/>
                <a:sym typeface="Calibri"/>
              </a:rPr>
              <a:t>2 horas semanais</a:t>
            </a:r>
            <a:endParaRPr sz="2400" dirty="0"/>
          </a:p>
          <a:p>
            <a:pPr marL="0" marR="0" lvl="0" indent="0" algn="just" rtl="0">
              <a:lnSpc>
                <a:spcPct val="90000"/>
              </a:lnSpc>
              <a:spcBef>
                <a:spcPts val="1000"/>
              </a:spcBef>
              <a:spcAft>
                <a:spcPts val="0"/>
              </a:spcAft>
              <a:buClr>
                <a:schemeClr val="dk1"/>
              </a:buClr>
              <a:buSzPts val="1600"/>
              <a:buFont typeface="Arial"/>
              <a:buNone/>
            </a:pPr>
            <a:r>
              <a:rPr lang="pt-BR" sz="2000" b="1" dirty="0">
                <a:solidFill>
                  <a:schemeClr val="dk1"/>
                </a:solidFill>
                <a:latin typeface="Calibri"/>
                <a:ea typeface="Calibri"/>
                <a:cs typeface="Calibri"/>
                <a:sym typeface="Calibri"/>
              </a:rPr>
              <a:t>Reuniões Faculdade: </a:t>
            </a:r>
            <a:r>
              <a:rPr lang="pt-BR" sz="2000" dirty="0">
                <a:solidFill>
                  <a:schemeClr val="dk1"/>
                </a:solidFill>
                <a:latin typeface="Calibri"/>
                <a:ea typeface="Calibri"/>
                <a:cs typeface="Calibri"/>
                <a:sym typeface="Calibri"/>
              </a:rPr>
              <a:t>1 hora semanal</a:t>
            </a:r>
            <a:endParaRPr sz="2400" dirty="0"/>
          </a:p>
        </p:txBody>
      </p:sp>
      <p:sp>
        <p:nvSpPr>
          <p:cNvPr id="15" name="Google Shape;220;p13">
            <a:extLst>
              <a:ext uri="{FF2B5EF4-FFF2-40B4-BE49-F238E27FC236}">
                <a16:creationId xmlns:a16="http://schemas.microsoft.com/office/drawing/2014/main" id="{79F342D6-E2B3-4D2D-B475-01F48660C9F1}"/>
              </a:ext>
            </a:extLst>
          </p:cNvPr>
          <p:cNvSpPr txBox="1"/>
          <p:nvPr/>
        </p:nvSpPr>
        <p:spPr>
          <a:xfrm>
            <a:off x="3776268" y="7218974"/>
            <a:ext cx="10367914" cy="1200288"/>
          </a:xfrm>
          <a:prstGeom prst="rect">
            <a:avLst/>
          </a:prstGeom>
          <a:solidFill>
            <a:schemeClr val="bg1">
              <a:lumMod val="85000"/>
            </a:schemeClr>
          </a:solidFill>
          <a:ln>
            <a:solidFill>
              <a:schemeClr val="tx1">
                <a:lumMod val="50000"/>
                <a:lumOff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ctr" rtl="0">
              <a:spcBef>
                <a:spcPts val="0"/>
              </a:spcBef>
              <a:spcAft>
                <a:spcPts val="0"/>
              </a:spcAft>
              <a:buNone/>
            </a:pPr>
            <a:r>
              <a:rPr lang="pt-BR" dirty="0">
                <a:solidFill>
                  <a:schemeClr val="dk1"/>
                </a:solidFill>
                <a:latin typeface="Calibri"/>
                <a:ea typeface="Calibri"/>
                <a:cs typeface="Calibri"/>
                <a:sym typeface="Calibri"/>
              </a:rPr>
              <a:t>Quando a carga horária atribuída ao exercício das funções for inferior à 40h, o tempo integral deverá ser preenchido com atividades de ensino, pesquisa ou extensão, obedecendo ao mínimo de 8 horas semanais, 120 horas semestrais ou 240 horas anuais de aulas efetivas, conforme § 3°, artigo 13 da resolução 021/2014 – CONSEPE - </a:t>
            </a:r>
            <a:r>
              <a:rPr lang="pt-BR" dirty="0" err="1">
                <a:solidFill>
                  <a:schemeClr val="dk1"/>
                </a:solidFill>
                <a:latin typeface="Calibri"/>
                <a:ea typeface="Calibri"/>
                <a:cs typeface="Calibri"/>
                <a:sym typeface="Calibri"/>
              </a:rPr>
              <a:t>Unifesspa</a:t>
            </a:r>
            <a:r>
              <a:rPr lang="pt-BR" dirty="0">
                <a:solidFill>
                  <a:schemeClr val="dk1"/>
                </a:solidFill>
                <a:latin typeface="Calibri"/>
                <a:ea typeface="Calibri"/>
                <a:cs typeface="Calibri"/>
                <a:sym typeface="Calibri"/>
              </a:rPr>
              <a:t>. </a:t>
            </a:r>
            <a:endParaRPr sz="2000" dirty="0"/>
          </a:p>
        </p:txBody>
      </p:sp>
    </p:spTree>
    <p:extLst>
      <p:ext uri="{BB962C8B-B14F-4D97-AF65-F5344CB8AC3E}">
        <p14:creationId xmlns:p14="http://schemas.microsoft.com/office/powerpoint/2010/main" val="291668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Freeform 2"/>
          <p:cNvSpPr/>
          <p:nvPr/>
        </p:nvSpPr>
        <p:spPr>
          <a:xfrm flipH="1" flipV="1">
            <a:off x="0"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flipH="1" flipV="1">
            <a:off x="1110355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10800000" flipH="1" flipV="1">
            <a:off x="5317114" y="-1246495"/>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10800000" flipH="1" flipV="1">
            <a:off x="1646350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7" name="TextBox 7"/>
          <p:cNvSpPr txBox="1"/>
          <p:nvPr/>
        </p:nvSpPr>
        <p:spPr>
          <a:xfrm>
            <a:off x="578985" y="1801624"/>
            <a:ext cx="17130030" cy="615553"/>
          </a:xfrm>
          <a:prstGeom prst="rect">
            <a:avLst/>
          </a:prstGeom>
        </p:spPr>
        <p:txBody>
          <a:bodyPr lIns="0" tIns="0" rIns="0" bIns="0" rtlCol="0" anchor="t">
            <a:spAutoFit/>
          </a:bodyPr>
          <a:lstStyle/>
          <a:p>
            <a:pPr lvl="0" algn="ctr"/>
            <a:r>
              <a:rPr lang="pt-BR" sz="4000" b="1" dirty="0">
                <a:solidFill>
                  <a:schemeClr val="dk1"/>
                </a:solidFill>
                <a:ea typeface="Calibri"/>
                <a:cs typeface="Calibri"/>
                <a:sym typeface="Calibri"/>
              </a:rPr>
              <a:t>5 – AFASTAMENTOS:</a:t>
            </a:r>
            <a:endParaRPr lang="pt-BR" sz="4000" dirty="0"/>
          </a:p>
        </p:txBody>
      </p:sp>
      <p:sp>
        <p:nvSpPr>
          <p:cNvPr id="12" name="TextBox 6">
            <a:extLst>
              <a:ext uri="{FF2B5EF4-FFF2-40B4-BE49-F238E27FC236}">
                <a16:creationId xmlns:a16="http://schemas.microsoft.com/office/drawing/2014/main" id="{C5B48877-865D-459D-82C1-3C5D8A278FBA}"/>
              </a:ext>
            </a:extLst>
          </p:cNvPr>
          <p:cNvSpPr txBox="1"/>
          <p:nvPr/>
        </p:nvSpPr>
        <p:spPr>
          <a:xfrm>
            <a:off x="762000" y="2638249"/>
            <a:ext cx="13868400" cy="7032694"/>
          </a:xfrm>
          <a:prstGeom prst="rect">
            <a:avLst/>
          </a:prstGeom>
        </p:spPr>
        <p:txBody>
          <a:bodyPr wrap="square" lIns="0" tIns="0" rIns="0" bIns="0" rtlCol="0" anchor="t">
            <a:spAutoFit/>
          </a:bodyPr>
          <a:lstStyle/>
          <a:p>
            <a:pPr lvl="0" algn="ctr">
              <a:lnSpc>
                <a:spcPct val="90000"/>
              </a:lnSpc>
              <a:buClr>
                <a:schemeClr val="dk1"/>
              </a:buClr>
              <a:buSzPts val="2400"/>
            </a:pPr>
            <a:r>
              <a:rPr lang="pt-BR" sz="4000" b="1" dirty="0">
                <a:solidFill>
                  <a:schemeClr val="dk1"/>
                </a:solidFill>
                <a:ea typeface="Calibri"/>
                <a:cs typeface="Calibri"/>
                <a:sym typeface="Calibri"/>
              </a:rPr>
              <a:t>Pós-graduação:</a:t>
            </a:r>
            <a:endParaRPr lang="pt-BR" sz="4000" dirty="0"/>
          </a:p>
          <a:p>
            <a:pPr lvl="0" algn="just">
              <a:lnSpc>
                <a:spcPct val="90000"/>
              </a:lnSpc>
              <a:spcBef>
                <a:spcPts val="1000"/>
              </a:spcBef>
              <a:buClr>
                <a:schemeClr val="dk1"/>
              </a:buClr>
              <a:buSzPts val="2400"/>
            </a:pPr>
            <a:r>
              <a:rPr lang="pt-BR" sz="4000" dirty="0">
                <a:ea typeface="Calibri"/>
                <a:cs typeface="Calibri"/>
                <a:sym typeface="Calibri"/>
              </a:rPr>
              <a:t>O(A) docente em regime de Tempo Integral ou Dedicação Exclusiva que esteja realizando curso de pós-graduação em nível de mestrado, doutorado ou pós doutorado, inclusive na própria Universidade, poderá ser dispensado(a) de suas atividades, nos limites máximos para afastamentos legalmente permitidos, desde que haja liberação da Unidade Acadêmica em que esteja lotado(a).</a:t>
            </a:r>
            <a:endParaRPr lang="pt-BR" sz="4000" dirty="0"/>
          </a:p>
          <a:p>
            <a:pPr lvl="0" algn="just">
              <a:lnSpc>
                <a:spcPct val="90000"/>
              </a:lnSpc>
              <a:spcBef>
                <a:spcPts val="1000"/>
              </a:spcBef>
              <a:buClr>
                <a:schemeClr val="dk1"/>
              </a:buClr>
              <a:buSzPts val="2400"/>
            </a:pPr>
            <a:endParaRPr lang="pt-BR" sz="4000" dirty="0">
              <a:solidFill>
                <a:schemeClr val="dk1"/>
              </a:solidFill>
              <a:ea typeface="Calibri"/>
              <a:cs typeface="Calibri"/>
              <a:sym typeface="Calibri"/>
            </a:endParaRPr>
          </a:p>
          <a:p>
            <a:pPr lvl="0" algn="just">
              <a:lnSpc>
                <a:spcPct val="90000"/>
              </a:lnSpc>
              <a:spcBef>
                <a:spcPts val="1000"/>
              </a:spcBef>
              <a:buClr>
                <a:schemeClr val="dk1"/>
              </a:buClr>
              <a:buSzPts val="2400"/>
            </a:pPr>
            <a:r>
              <a:rPr lang="pt-BR" sz="4000" dirty="0">
                <a:solidFill>
                  <a:schemeClr val="dk1"/>
                </a:solidFill>
                <a:ea typeface="Calibri"/>
                <a:cs typeface="Calibri"/>
                <a:sym typeface="Calibri"/>
              </a:rPr>
              <a:t>O(A) docente em regime de Tempo Integral ou Dedicação Exclusiva, que esteja realizando curso de pós-graduação </a:t>
            </a:r>
            <a:r>
              <a:rPr lang="pt-BR" sz="4000" i="1" dirty="0">
                <a:solidFill>
                  <a:schemeClr val="dk1"/>
                </a:solidFill>
                <a:ea typeface="Calibri"/>
                <a:cs typeface="Calibri"/>
                <a:sym typeface="Calibri"/>
              </a:rPr>
              <a:t>lato sensu</a:t>
            </a:r>
            <a:r>
              <a:rPr lang="pt-BR" sz="4000" dirty="0">
                <a:solidFill>
                  <a:schemeClr val="dk1"/>
                </a:solidFill>
                <a:ea typeface="Calibri"/>
                <a:cs typeface="Calibri"/>
                <a:sym typeface="Calibri"/>
              </a:rPr>
              <a:t>, inclusive na própria Universidade, poderá ter até 50% de sua carga horária semanal disponível para a realização do mesmo.</a:t>
            </a:r>
          </a:p>
        </p:txBody>
      </p:sp>
      <p:sp>
        <p:nvSpPr>
          <p:cNvPr id="8" name="Google Shape;228;p14">
            <a:extLst>
              <a:ext uri="{FF2B5EF4-FFF2-40B4-BE49-F238E27FC236}">
                <a16:creationId xmlns:a16="http://schemas.microsoft.com/office/drawing/2014/main" id="{40A2226E-0864-4A88-ABC2-5E2221F09B24}"/>
              </a:ext>
            </a:extLst>
          </p:cNvPr>
          <p:cNvSpPr txBox="1"/>
          <p:nvPr/>
        </p:nvSpPr>
        <p:spPr>
          <a:xfrm>
            <a:off x="15087600" y="3849723"/>
            <a:ext cx="2982098" cy="4662775"/>
          </a:xfrm>
          <a:prstGeom prst="rect">
            <a:avLst/>
          </a:prstGeom>
          <a:solidFill>
            <a:schemeClr val="accent3">
              <a:lumMod val="60000"/>
              <a:lumOff val="40000"/>
            </a:schemeClr>
          </a:solidFill>
          <a:ln>
            <a:solidFill>
              <a:schemeClr val="tx1">
                <a:lumMod val="50000"/>
                <a:lumOff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ctr" rtl="0">
              <a:spcBef>
                <a:spcPts val="0"/>
              </a:spcBef>
              <a:spcAft>
                <a:spcPts val="0"/>
              </a:spcAft>
              <a:buNone/>
            </a:pPr>
            <a:r>
              <a:rPr lang="pt-BR" sz="2700" b="1" dirty="0">
                <a:solidFill>
                  <a:schemeClr val="dk1"/>
                </a:solidFill>
                <a:latin typeface="Calibri"/>
                <a:ea typeface="Calibri"/>
                <a:cs typeface="Calibri"/>
                <a:sym typeface="Calibri"/>
              </a:rPr>
              <a:t>Outros tipos de afastamentos comuns:</a:t>
            </a:r>
            <a:endParaRPr sz="2700" dirty="0"/>
          </a:p>
          <a:p>
            <a:pPr marL="0" marR="0" lvl="0" indent="0" algn="ctr" rtl="0">
              <a:spcBef>
                <a:spcPts val="0"/>
              </a:spcBef>
              <a:spcAft>
                <a:spcPts val="0"/>
              </a:spcAft>
              <a:buNone/>
            </a:pPr>
            <a:endParaRPr sz="2700" b="1"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Arial"/>
              <a:buChar char="•"/>
            </a:pPr>
            <a:r>
              <a:rPr lang="pt-BR" sz="2700" dirty="0">
                <a:solidFill>
                  <a:schemeClr val="dk1"/>
                </a:solidFill>
                <a:latin typeface="Calibri"/>
                <a:ea typeface="Calibri"/>
                <a:cs typeface="Calibri"/>
                <a:sym typeface="Calibri"/>
              </a:rPr>
              <a:t>Licença maternidade;</a:t>
            </a:r>
            <a:endParaRPr sz="2700" dirty="0"/>
          </a:p>
          <a:p>
            <a:pPr marL="285750" marR="0" lvl="0" indent="-184150" algn="just" rtl="0">
              <a:spcBef>
                <a:spcPts val="0"/>
              </a:spcBef>
              <a:spcAft>
                <a:spcPts val="0"/>
              </a:spcAft>
              <a:buClr>
                <a:schemeClr val="dk1"/>
              </a:buClr>
              <a:buSzPts val="1600"/>
              <a:buFont typeface="Arial"/>
              <a:buNone/>
            </a:pPr>
            <a:endParaRPr sz="27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Arial"/>
              <a:buChar char="•"/>
            </a:pPr>
            <a:r>
              <a:rPr lang="pt-BR" sz="2700" dirty="0">
                <a:solidFill>
                  <a:schemeClr val="dk1"/>
                </a:solidFill>
                <a:latin typeface="Calibri"/>
                <a:ea typeface="Calibri"/>
                <a:cs typeface="Calibri"/>
                <a:sym typeface="Calibri"/>
              </a:rPr>
              <a:t>Licença capacitação;</a:t>
            </a:r>
            <a:endParaRPr sz="2700" dirty="0"/>
          </a:p>
          <a:p>
            <a:pPr marL="285750" marR="0" lvl="0" indent="-184150" algn="just" rtl="0">
              <a:spcBef>
                <a:spcPts val="0"/>
              </a:spcBef>
              <a:spcAft>
                <a:spcPts val="0"/>
              </a:spcAft>
              <a:buClr>
                <a:schemeClr val="dk1"/>
              </a:buClr>
              <a:buSzPts val="1600"/>
              <a:buFont typeface="Arial"/>
              <a:buNone/>
            </a:pPr>
            <a:endParaRPr sz="27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Arial"/>
              <a:buChar char="•"/>
            </a:pPr>
            <a:r>
              <a:rPr lang="pt-BR" sz="2700" dirty="0">
                <a:solidFill>
                  <a:schemeClr val="dk1"/>
                </a:solidFill>
                <a:latin typeface="Calibri"/>
                <a:ea typeface="Calibri"/>
                <a:cs typeface="Calibri"/>
                <a:sym typeface="Calibri"/>
              </a:rPr>
              <a:t>Licença saúde.</a:t>
            </a:r>
            <a:endParaRPr sz="2700" dirty="0"/>
          </a:p>
        </p:txBody>
      </p:sp>
      <p:grpSp>
        <p:nvGrpSpPr>
          <p:cNvPr id="9" name="Group 3">
            <a:extLst>
              <a:ext uri="{FF2B5EF4-FFF2-40B4-BE49-F238E27FC236}">
                <a16:creationId xmlns:a16="http://schemas.microsoft.com/office/drawing/2014/main" id="{851C2CF5-D107-49C0-B17F-7F887E32239D}"/>
              </a:ext>
            </a:extLst>
          </p:cNvPr>
          <p:cNvGrpSpPr/>
          <p:nvPr/>
        </p:nvGrpSpPr>
        <p:grpSpPr>
          <a:xfrm>
            <a:off x="442698" y="3333291"/>
            <a:ext cx="136287" cy="516432"/>
            <a:chOff x="0" y="0"/>
            <a:chExt cx="48124" cy="182355"/>
          </a:xfrm>
        </p:grpSpPr>
        <p:sp>
          <p:nvSpPr>
            <p:cNvPr id="10" name="Freeform 4">
              <a:extLst>
                <a:ext uri="{FF2B5EF4-FFF2-40B4-BE49-F238E27FC236}">
                  <a16:creationId xmlns:a16="http://schemas.microsoft.com/office/drawing/2014/main" id="{48A857F0-BC15-426C-B00B-25C7A8B2A595}"/>
                </a:ext>
              </a:extLst>
            </p:cNvPr>
            <p:cNvSpPr/>
            <p:nvPr/>
          </p:nvSpPr>
          <p:spPr>
            <a:xfrm>
              <a:off x="0" y="0"/>
              <a:ext cx="48124" cy="182355"/>
            </a:xfrm>
            <a:custGeom>
              <a:avLst/>
              <a:gdLst/>
              <a:ahLst/>
              <a:cxnLst/>
              <a:rect l="l" t="t" r="r" b="b"/>
              <a:pathLst>
                <a:path w="48124" h="182355">
                  <a:moveTo>
                    <a:pt x="0" y="0"/>
                  </a:moveTo>
                  <a:lnTo>
                    <a:pt x="48124" y="0"/>
                  </a:lnTo>
                  <a:lnTo>
                    <a:pt x="48124" y="182355"/>
                  </a:lnTo>
                  <a:lnTo>
                    <a:pt x="0" y="182355"/>
                  </a:lnTo>
                  <a:close/>
                </a:path>
              </a:pathLst>
            </a:custGeom>
            <a:solidFill>
              <a:srgbClr val="9DF069"/>
            </a:solidFill>
          </p:spPr>
        </p:sp>
        <p:sp>
          <p:nvSpPr>
            <p:cNvPr id="11" name="TextBox 5">
              <a:extLst>
                <a:ext uri="{FF2B5EF4-FFF2-40B4-BE49-F238E27FC236}">
                  <a16:creationId xmlns:a16="http://schemas.microsoft.com/office/drawing/2014/main" id="{D66CF80A-F9ED-4D45-BFFA-9711703A5196}"/>
                </a:ext>
              </a:extLst>
            </p:cNvPr>
            <p:cNvSpPr txBox="1"/>
            <p:nvPr/>
          </p:nvSpPr>
          <p:spPr>
            <a:xfrm>
              <a:off x="0" y="-9525"/>
              <a:ext cx="48124" cy="191880"/>
            </a:xfrm>
            <a:prstGeom prst="rect">
              <a:avLst/>
            </a:prstGeom>
          </p:spPr>
          <p:txBody>
            <a:bodyPr lIns="28575" tIns="28575" rIns="28575" bIns="28575" rtlCol="0" anchor="ctr"/>
            <a:lstStyle/>
            <a:p>
              <a:pPr algn="ctr">
                <a:lnSpc>
                  <a:spcPts val="1496"/>
                </a:lnSpc>
              </a:pPr>
              <a:endParaRPr/>
            </a:p>
          </p:txBody>
        </p:sp>
      </p:grpSp>
      <p:grpSp>
        <p:nvGrpSpPr>
          <p:cNvPr id="13" name="Group 3">
            <a:extLst>
              <a:ext uri="{FF2B5EF4-FFF2-40B4-BE49-F238E27FC236}">
                <a16:creationId xmlns:a16="http://schemas.microsoft.com/office/drawing/2014/main" id="{9089408F-14B1-4212-9952-7DDCC14A454C}"/>
              </a:ext>
            </a:extLst>
          </p:cNvPr>
          <p:cNvGrpSpPr/>
          <p:nvPr/>
        </p:nvGrpSpPr>
        <p:grpSpPr>
          <a:xfrm>
            <a:off x="510841" y="7429500"/>
            <a:ext cx="136287" cy="516432"/>
            <a:chOff x="0" y="0"/>
            <a:chExt cx="48124" cy="182355"/>
          </a:xfrm>
        </p:grpSpPr>
        <p:sp>
          <p:nvSpPr>
            <p:cNvPr id="14" name="Freeform 4">
              <a:extLst>
                <a:ext uri="{FF2B5EF4-FFF2-40B4-BE49-F238E27FC236}">
                  <a16:creationId xmlns:a16="http://schemas.microsoft.com/office/drawing/2014/main" id="{FC2A3F09-1759-408F-8218-9F9D7CBA78C4}"/>
                </a:ext>
              </a:extLst>
            </p:cNvPr>
            <p:cNvSpPr/>
            <p:nvPr/>
          </p:nvSpPr>
          <p:spPr>
            <a:xfrm>
              <a:off x="0" y="0"/>
              <a:ext cx="48124" cy="182355"/>
            </a:xfrm>
            <a:custGeom>
              <a:avLst/>
              <a:gdLst/>
              <a:ahLst/>
              <a:cxnLst/>
              <a:rect l="l" t="t" r="r" b="b"/>
              <a:pathLst>
                <a:path w="48124" h="182355">
                  <a:moveTo>
                    <a:pt x="0" y="0"/>
                  </a:moveTo>
                  <a:lnTo>
                    <a:pt x="48124" y="0"/>
                  </a:lnTo>
                  <a:lnTo>
                    <a:pt x="48124" y="182355"/>
                  </a:lnTo>
                  <a:lnTo>
                    <a:pt x="0" y="182355"/>
                  </a:lnTo>
                  <a:close/>
                </a:path>
              </a:pathLst>
            </a:custGeom>
            <a:solidFill>
              <a:srgbClr val="9DF069"/>
            </a:solidFill>
          </p:spPr>
        </p:sp>
        <p:sp>
          <p:nvSpPr>
            <p:cNvPr id="15" name="TextBox 5">
              <a:extLst>
                <a:ext uri="{FF2B5EF4-FFF2-40B4-BE49-F238E27FC236}">
                  <a16:creationId xmlns:a16="http://schemas.microsoft.com/office/drawing/2014/main" id="{BFD74954-E835-491F-980D-4F9B35268226}"/>
                </a:ext>
              </a:extLst>
            </p:cNvPr>
            <p:cNvSpPr txBox="1"/>
            <p:nvPr/>
          </p:nvSpPr>
          <p:spPr>
            <a:xfrm>
              <a:off x="0" y="-9525"/>
              <a:ext cx="48124" cy="191880"/>
            </a:xfrm>
            <a:prstGeom prst="rect">
              <a:avLst/>
            </a:prstGeom>
          </p:spPr>
          <p:txBody>
            <a:bodyPr lIns="28575" tIns="28575" rIns="28575" bIns="28575" rtlCol="0" anchor="ctr"/>
            <a:lstStyle/>
            <a:p>
              <a:pPr algn="ctr">
                <a:lnSpc>
                  <a:spcPts val="1496"/>
                </a:lnSpc>
              </a:pPr>
              <a:endParaRPr/>
            </a:p>
          </p:txBody>
        </p:sp>
      </p:grpSp>
    </p:spTree>
    <p:extLst>
      <p:ext uri="{BB962C8B-B14F-4D97-AF65-F5344CB8AC3E}">
        <p14:creationId xmlns:p14="http://schemas.microsoft.com/office/powerpoint/2010/main" val="2310043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4" name="Freeform 4"/>
          <p:cNvSpPr/>
          <p:nvPr/>
        </p:nvSpPr>
        <p:spPr>
          <a:xfrm flipH="1" flipV="1">
            <a:off x="-197684"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flipH="1" flipV="1">
            <a:off x="1090586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6" name="Freeform 6"/>
          <p:cNvSpPr/>
          <p:nvPr/>
        </p:nvSpPr>
        <p:spPr>
          <a:xfrm rot="-10800000" flipH="1" flipV="1">
            <a:off x="5119430" y="8883789"/>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7" name="Freeform 7"/>
          <p:cNvSpPr/>
          <p:nvPr/>
        </p:nvSpPr>
        <p:spPr>
          <a:xfrm rot="-10800000" flipH="1" flipV="1">
            <a:off x="1626581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0" name="Google Shape;234;p15">
            <a:extLst>
              <a:ext uri="{FF2B5EF4-FFF2-40B4-BE49-F238E27FC236}">
                <a16:creationId xmlns:a16="http://schemas.microsoft.com/office/drawing/2014/main" id="{9B491794-7DFF-48BA-9370-EECBB4D91C4C}"/>
              </a:ext>
            </a:extLst>
          </p:cNvPr>
          <p:cNvSpPr/>
          <p:nvPr/>
        </p:nvSpPr>
        <p:spPr>
          <a:xfrm>
            <a:off x="457200" y="800100"/>
            <a:ext cx="6737647" cy="7457981"/>
          </a:xfrm>
          <a:prstGeom prst="verticalScroll">
            <a:avLst>
              <a:gd name="adj" fmla="val 12500"/>
            </a:avLst>
          </a:prstGeom>
          <a:solidFill>
            <a:schemeClr val="accent6">
              <a:lumMod val="20000"/>
              <a:lumOff val="80000"/>
            </a:schemeClr>
          </a:solidFill>
          <a:ln w="28575" cap="flat" cmpd="sng">
            <a:solidFill>
              <a:srgbClr val="9D6A38"/>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285750" marR="0" lvl="0" indent="-196850" algn="ctr" rtl="0">
              <a:spcBef>
                <a:spcPts val="0"/>
              </a:spcBef>
              <a:spcAft>
                <a:spcPts val="0"/>
              </a:spcAft>
              <a:buClr>
                <a:schemeClr val="dk1"/>
              </a:buClr>
              <a:buSzPts val="1400"/>
              <a:buFont typeface="Arial"/>
              <a:buNone/>
            </a:pPr>
            <a:r>
              <a:rPr lang="pt-BR" sz="2000" b="1" dirty="0">
                <a:solidFill>
                  <a:schemeClr val="dk1"/>
                </a:solidFill>
                <a:latin typeface="Calibri"/>
                <a:ea typeface="Calibri"/>
                <a:cs typeface="Calibri"/>
                <a:sym typeface="Calibri"/>
              </a:rPr>
              <a:t>LEGISLAÇÕES RELACIONADAS:</a:t>
            </a:r>
            <a:endParaRPr sz="2000" b="1" dirty="0">
              <a:solidFill>
                <a:schemeClr val="dk1"/>
              </a:solidFill>
              <a:latin typeface="Calibri"/>
              <a:ea typeface="Calibri"/>
              <a:cs typeface="Calibri"/>
              <a:sym typeface="Calibri"/>
            </a:endParaRPr>
          </a:p>
          <a:p>
            <a:pPr marL="285750" marR="0" lvl="0" indent="-196850" algn="just" rtl="0">
              <a:spcBef>
                <a:spcPts val="0"/>
              </a:spcBef>
              <a:spcAft>
                <a:spcPts val="0"/>
              </a:spcAft>
              <a:buClr>
                <a:schemeClr val="dk1"/>
              </a:buClr>
              <a:buSzPts val="1400"/>
              <a:buFont typeface="Arial"/>
              <a:buNone/>
            </a:pPr>
            <a:endParaRPr sz="20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pt-BR" sz="2000" dirty="0">
                <a:solidFill>
                  <a:schemeClr val="dk1"/>
                </a:solidFill>
                <a:latin typeface="Calibri"/>
                <a:ea typeface="Calibri"/>
                <a:cs typeface="Calibri"/>
                <a:sym typeface="Calibri"/>
              </a:rPr>
              <a:t>Decreto </a:t>
            </a:r>
            <a:r>
              <a:rPr lang="pt-BR" sz="2000" dirty="0">
                <a:latin typeface="Calibri"/>
                <a:ea typeface="Calibri"/>
                <a:cs typeface="Calibri"/>
                <a:sym typeface="Calibri"/>
              </a:rPr>
              <a:t>nº 94.664/1987 (Plano Único de Classificação e Retribuição de Cargos e Empregos);</a:t>
            </a:r>
            <a:endParaRPr sz="2800" dirty="0"/>
          </a:p>
          <a:p>
            <a:pPr marL="0" marR="0" lvl="0" indent="0" algn="just" rtl="0">
              <a:spcBef>
                <a:spcPts val="0"/>
              </a:spcBef>
              <a:spcAft>
                <a:spcPts val="0"/>
              </a:spcAft>
              <a:buNone/>
            </a:pPr>
            <a:endParaRPr sz="2000" dirty="0">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pt-BR" sz="2000" dirty="0">
                <a:latin typeface="Calibri"/>
                <a:ea typeface="Calibri"/>
                <a:cs typeface="Calibri"/>
                <a:sym typeface="Calibri"/>
              </a:rPr>
              <a:t>Resolução nº 021/2014-CONSEPE (Dispõe sobre os Planos Acadêmicos, Regimes e Horário de Trabalho dos Docentes da </a:t>
            </a:r>
            <a:r>
              <a:rPr lang="pt-BR" sz="2000" dirty="0" err="1">
                <a:latin typeface="Calibri"/>
                <a:ea typeface="Calibri"/>
                <a:cs typeface="Calibri"/>
                <a:sym typeface="Calibri"/>
              </a:rPr>
              <a:t>Unifesspa</a:t>
            </a:r>
            <a:r>
              <a:rPr lang="pt-BR" sz="2000" dirty="0">
                <a:latin typeface="Calibri"/>
                <a:ea typeface="Calibri"/>
                <a:cs typeface="Calibri"/>
                <a:sym typeface="Calibri"/>
              </a:rPr>
              <a:t>);</a:t>
            </a:r>
            <a:endParaRPr sz="2800" dirty="0"/>
          </a:p>
          <a:p>
            <a:pPr marL="0" marR="0" lvl="0" indent="0" algn="just" rtl="0">
              <a:spcBef>
                <a:spcPts val="0"/>
              </a:spcBef>
              <a:spcAft>
                <a:spcPts val="0"/>
              </a:spcAft>
              <a:buNone/>
            </a:pPr>
            <a:endParaRPr sz="2000" dirty="0">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pt-BR" sz="2000" dirty="0">
                <a:latin typeface="Calibri"/>
                <a:ea typeface="Calibri"/>
                <a:cs typeface="Calibri"/>
                <a:sym typeface="Calibri"/>
              </a:rPr>
              <a:t>Resolução nº 017/2015-CONSUN (Estatuto da </a:t>
            </a:r>
            <a:r>
              <a:rPr lang="pt-BR" sz="2000" dirty="0" err="1">
                <a:latin typeface="Calibri"/>
                <a:ea typeface="Calibri"/>
                <a:cs typeface="Calibri"/>
                <a:sym typeface="Calibri"/>
              </a:rPr>
              <a:t>Unifesspa</a:t>
            </a:r>
            <a:r>
              <a:rPr lang="pt-BR" sz="2000" dirty="0">
                <a:latin typeface="Calibri"/>
                <a:ea typeface="Calibri"/>
                <a:cs typeface="Calibri"/>
                <a:sym typeface="Calibri"/>
              </a:rPr>
              <a:t>);</a:t>
            </a:r>
            <a:endParaRPr sz="2800" dirty="0"/>
          </a:p>
          <a:p>
            <a:pPr marL="0" marR="0" lvl="0" indent="0" algn="just" rtl="0">
              <a:spcBef>
                <a:spcPts val="0"/>
              </a:spcBef>
              <a:spcAft>
                <a:spcPts val="0"/>
              </a:spcAft>
              <a:buNone/>
            </a:pPr>
            <a:endParaRPr sz="2000" dirty="0">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pt-BR" sz="2000" dirty="0">
                <a:latin typeface="Calibri"/>
                <a:ea typeface="Calibri"/>
                <a:cs typeface="Calibri"/>
                <a:sym typeface="Calibri"/>
              </a:rPr>
              <a:t>Resolução nº 008/2014-CONSEPE (Regulamento de Ensino de graduação)</a:t>
            </a:r>
            <a:endParaRPr sz="2800" dirty="0"/>
          </a:p>
          <a:p>
            <a:pPr marL="0" marR="0" lvl="0" indent="0" algn="just" rtl="0">
              <a:spcBef>
                <a:spcPts val="0"/>
              </a:spcBef>
              <a:spcAft>
                <a:spcPts val="0"/>
              </a:spcAft>
              <a:buNone/>
            </a:pPr>
            <a:endParaRPr sz="2000" dirty="0">
              <a:latin typeface="Calibri"/>
              <a:ea typeface="Calibri"/>
              <a:cs typeface="Calibri"/>
              <a:sym typeface="Calibri"/>
            </a:endParaRPr>
          </a:p>
          <a:p>
            <a:pPr marL="285750" lvl="0" indent="-285750" algn="just">
              <a:buClr>
                <a:schemeClr val="dk1"/>
              </a:buClr>
              <a:buSzPts val="1400"/>
              <a:buFont typeface="Arial"/>
              <a:buChar char="•"/>
            </a:pPr>
            <a:r>
              <a:rPr lang="pt-BR" sz="2000" dirty="0">
                <a:latin typeface="Calibri"/>
                <a:ea typeface="Calibri"/>
                <a:cs typeface="Calibri"/>
                <a:sym typeface="Calibri"/>
              </a:rPr>
              <a:t>Resolução nº </a:t>
            </a:r>
            <a:r>
              <a:rPr lang="pt-BR" sz="2000" dirty="0">
                <a:ea typeface="Calibri"/>
                <a:cs typeface="Calibri"/>
                <a:sym typeface="Calibri"/>
              </a:rPr>
              <a:t>785/2024-CONSEPE (Aprova o calendário acadêmico da Universidade Federal do Sul e Sudeste do Pará para o ano letivo de 2024, elaborado após a greve dos </a:t>
            </a:r>
            <a:r>
              <a:rPr lang="pt-BR" sz="2000" dirty="0" err="1">
                <a:ea typeface="Calibri"/>
                <a:cs typeface="Calibri"/>
                <a:sym typeface="Calibri"/>
              </a:rPr>
              <a:t>TAEs</a:t>
            </a:r>
            <a:r>
              <a:rPr lang="pt-BR" sz="2000" dirty="0">
                <a:ea typeface="Calibri"/>
                <a:cs typeface="Calibri"/>
                <a:sym typeface="Calibri"/>
              </a:rPr>
              <a:t> e dos Docentes).</a:t>
            </a:r>
            <a:endParaRPr sz="2800" dirty="0"/>
          </a:p>
        </p:txBody>
      </p:sp>
      <p:pic>
        <p:nvPicPr>
          <p:cNvPr id="11" name="Google Shape;233;p15">
            <a:extLst>
              <a:ext uri="{FF2B5EF4-FFF2-40B4-BE49-F238E27FC236}">
                <a16:creationId xmlns:a16="http://schemas.microsoft.com/office/drawing/2014/main" id="{82DA7BBB-EACD-4334-B1E7-0D16939EAC04}"/>
              </a:ext>
            </a:extLst>
          </p:cNvPr>
          <p:cNvPicPr preferRelativeResize="0"/>
          <p:nvPr/>
        </p:nvPicPr>
        <p:blipFill rotWithShape="1">
          <a:blip r:embed="rId6">
            <a:alphaModFix/>
          </a:blip>
          <a:srcRect l="21468" t="24909" r="16382" b="10365"/>
          <a:stretch/>
        </p:blipFill>
        <p:spPr>
          <a:xfrm>
            <a:off x="7543800" y="1133437"/>
            <a:ext cx="10058400" cy="6651153"/>
          </a:xfrm>
          <a:prstGeom prst="rect">
            <a:avLst/>
          </a:prstGeom>
          <a:noFill/>
          <a:ln w="19050" cap="flat" cmpd="sng">
            <a:solidFill>
              <a:srgbClr val="9D6A38"/>
            </a:solidFill>
            <a:prstDash val="solid"/>
            <a:round/>
            <a:headEnd type="none" w="sm" len="sm"/>
            <a:tailEnd type="none" w="sm" len="sm"/>
          </a:ln>
        </p:spPr>
      </p:pic>
      <p:sp>
        <p:nvSpPr>
          <p:cNvPr id="12" name="Google Shape;236;p15">
            <a:hlinkClick r:id="rId7"/>
            <a:extLst>
              <a:ext uri="{FF2B5EF4-FFF2-40B4-BE49-F238E27FC236}">
                <a16:creationId xmlns:a16="http://schemas.microsoft.com/office/drawing/2014/main" id="{57EDF614-28FE-4AA1-9180-4AD58174A16F}"/>
              </a:ext>
            </a:extLst>
          </p:cNvPr>
          <p:cNvSpPr txBox="1"/>
          <p:nvPr/>
        </p:nvSpPr>
        <p:spPr>
          <a:xfrm>
            <a:off x="7561729" y="7824938"/>
            <a:ext cx="1010278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400" u="sng" dirty="0">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https://sigrh.unifesspa.edu.br/sigrh/public/colegiados/filtro_busca.jsf</a:t>
            </a:r>
            <a:endParaRPr sz="24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2805771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Freeform 2"/>
          <p:cNvSpPr/>
          <p:nvPr/>
        </p:nvSpPr>
        <p:spPr>
          <a:xfrm flipH="1" flipV="1">
            <a:off x="0"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flipH="1" flipV="1">
            <a:off x="1110355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10800000" flipH="1" flipV="1">
            <a:off x="5317114" y="-1246495"/>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10800000" flipH="1" flipV="1">
            <a:off x="1646350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7" name="TextBox 7"/>
          <p:cNvSpPr txBox="1"/>
          <p:nvPr/>
        </p:nvSpPr>
        <p:spPr>
          <a:xfrm>
            <a:off x="578985" y="1801624"/>
            <a:ext cx="17130030" cy="1231106"/>
          </a:xfrm>
          <a:prstGeom prst="rect">
            <a:avLst/>
          </a:prstGeom>
        </p:spPr>
        <p:txBody>
          <a:bodyPr lIns="0" tIns="0" rIns="0" bIns="0" rtlCol="0" anchor="t">
            <a:spAutoFit/>
          </a:bodyPr>
          <a:lstStyle/>
          <a:p>
            <a:pPr lvl="0" algn="ctr"/>
            <a:r>
              <a:rPr lang="pt-BR" sz="4000" b="1" dirty="0"/>
              <a:t>ATIVIDADES A SEREM REGISTRADAS EM CADA PLANO INDIVIDUAL DE TRABALHO (PIT) DO(A) DOCENTE:</a:t>
            </a:r>
            <a:endParaRPr lang="pt-BR" sz="4000" dirty="0"/>
          </a:p>
        </p:txBody>
      </p:sp>
      <p:graphicFrame>
        <p:nvGraphicFramePr>
          <p:cNvPr id="9" name="Google Shape;242;p16">
            <a:extLst>
              <a:ext uri="{FF2B5EF4-FFF2-40B4-BE49-F238E27FC236}">
                <a16:creationId xmlns:a16="http://schemas.microsoft.com/office/drawing/2014/main" id="{6AFD71A0-D618-477B-A06C-AF992AB049B0}"/>
              </a:ext>
            </a:extLst>
          </p:cNvPr>
          <p:cNvGraphicFramePr/>
          <p:nvPr>
            <p:extLst>
              <p:ext uri="{D42A27DB-BD31-4B8C-83A1-F6EECF244321}">
                <p14:modId xmlns:p14="http://schemas.microsoft.com/office/powerpoint/2010/main" val="1416061547"/>
              </p:ext>
            </p:extLst>
          </p:nvPr>
        </p:nvGraphicFramePr>
        <p:xfrm>
          <a:off x="578985" y="3312526"/>
          <a:ext cx="14097000" cy="6329685"/>
        </p:xfrm>
        <a:graphic>
          <a:graphicData uri="http://schemas.openxmlformats.org/drawingml/2006/table">
            <a:tbl>
              <a:tblPr>
                <a:noFill/>
              </a:tblPr>
              <a:tblGrid>
                <a:gridCol w="6879106">
                  <a:extLst>
                    <a:ext uri="{9D8B030D-6E8A-4147-A177-3AD203B41FA5}">
                      <a16:colId xmlns:a16="http://schemas.microsoft.com/office/drawing/2014/main" val="20001"/>
                    </a:ext>
                  </a:extLst>
                </a:gridCol>
                <a:gridCol w="7158462">
                  <a:extLst>
                    <a:ext uri="{9D8B030D-6E8A-4147-A177-3AD203B41FA5}">
                      <a16:colId xmlns:a16="http://schemas.microsoft.com/office/drawing/2014/main" val="20002"/>
                    </a:ext>
                  </a:extLst>
                </a:gridCol>
                <a:gridCol w="59432">
                  <a:extLst>
                    <a:ext uri="{9D8B030D-6E8A-4147-A177-3AD203B41FA5}">
                      <a16:colId xmlns:a16="http://schemas.microsoft.com/office/drawing/2014/main" val="20003"/>
                    </a:ext>
                  </a:extLst>
                </a:gridCol>
              </a:tblGrid>
              <a:tr h="322765">
                <a:tc>
                  <a:txBody>
                    <a:bodyPr/>
                    <a:lstStyle/>
                    <a:p>
                      <a:pPr marL="0" marR="0" lvl="0" indent="0" algn="ctr" rtl="0">
                        <a:lnSpc>
                          <a:spcPct val="107000"/>
                        </a:lnSpc>
                        <a:spcBef>
                          <a:spcPts val="0"/>
                        </a:spcBef>
                        <a:spcAft>
                          <a:spcPts val="0"/>
                        </a:spcAft>
                        <a:buNone/>
                      </a:pPr>
                      <a:r>
                        <a:rPr lang="pt-BR" sz="2400" b="1" u="none" strike="noStrike" cap="none" dirty="0"/>
                        <a:t>1º SEMESTRE DE 2024</a:t>
                      </a:r>
                      <a:endParaRPr sz="1600" b="1" u="none" strike="noStrike" cap="none" dirty="0">
                        <a:latin typeface="Calibri"/>
                        <a:ea typeface="Calibri"/>
                        <a:cs typeface="Calibri"/>
                        <a:sym typeface="Calibri"/>
                      </a:endParaRPr>
                    </a:p>
                  </a:txBody>
                  <a:tcPr marL="0" marR="0" marT="0" marB="0" anchor="b">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solidFill>
                      <a:schemeClr val="accent6">
                        <a:lumMod val="60000"/>
                        <a:lumOff val="40000"/>
                      </a:schemeClr>
                    </a:solidFill>
                  </a:tcPr>
                </a:tc>
                <a:tc>
                  <a:txBody>
                    <a:bodyPr/>
                    <a:lstStyle/>
                    <a:p>
                      <a:pPr marL="0" marR="0" lvl="0" indent="0" algn="ctr" rtl="0">
                        <a:lnSpc>
                          <a:spcPct val="107000"/>
                        </a:lnSpc>
                        <a:spcBef>
                          <a:spcPts val="0"/>
                        </a:spcBef>
                        <a:spcAft>
                          <a:spcPts val="0"/>
                        </a:spcAft>
                        <a:buNone/>
                      </a:pPr>
                      <a:r>
                        <a:rPr lang="pt-BR" sz="2400" b="1" u="none" strike="noStrike" cap="none" dirty="0"/>
                        <a:t>2º SEMESTRE DE 2024</a:t>
                      </a:r>
                      <a:endParaRPr sz="1600" b="1" u="none" strike="noStrike" cap="none" dirty="0">
                        <a:latin typeface="Calibri"/>
                        <a:ea typeface="Calibri"/>
                        <a:cs typeface="Calibri"/>
                        <a:sym typeface="Calibri"/>
                      </a:endParaRPr>
                    </a:p>
                  </a:txBody>
                  <a:tcPr marL="0" marR="0" marT="0" marB="0" anchor="b">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solidFill>
                      <a:schemeClr val="accent6">
                        <a:lumMod val="60000"/>
                        <a:lumOff val="40000"/>
                      </a:schemeClr>
                    </a:solidFill>
                  </a:tcPr>
                </a:tc>
                <a:tc>
                  <a:txBody>
                    <a:bodyPr/>
                    <a:lstStyle/>
                    <a:p>
                      <a:pPr marL="0" marR="0" lvl="0" indent="0" algn="l" rtl="0">
                        <a:lnSpc>
                          <a:spcPct val="107000"/>
                        </a:lnSpc>
                        <a:spcBef>
                          <a:spcPts val="0"/>
                        </a:spcBef>
                        <a:spcAft>
                          <a:spcPts val="0"/>
                        </a:spcAft>
                        <a:buNone/>
                      </a:pPr>
                      <a:r>
                        <a:rPr lang="pt-BR" sz="1800" u="none" strike="noStrike" cap="none"/>
                        <a:t> </a:t>
                      </a:r>
                      <a:endParaRPr sz="1200" u="none" strike="noStrike" cap="none">
                        <a:latin typeface="Calibri"/>
                        <a:ea typeface="Calibri"/>
                        <a:cs typeface="Calibri"/>
                        <a:sym typeface="Calibri"/>
                      </a:endParaRPr>
                    </a:p>
                  </a:txBody>
                  <a:tcPr marL="0" marR="0" marT="0" marB="0" anchor="b">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0000"/>
                  </a:ext>
                </a:extLst>
              </a:tr>
              <a:tr h="896530">
                <a:tc rowSpan="2">
                  <a:txBody>
                    <a:bodyPr/>
                    <a:lstStyle/>
                    <a:p>
                      <a:pPr marL="0" marR="0" lvl="0" indent="0" algn="ctr" rtl="0">
                        <a:lnSpc>
                          <a:spcPct val="77500"/>
                        </a:lnSpc>
                        <a:spcBef>
                          <a:spcPts val="0"/>
                        </a:spcBef>
                        <a:spcAft>
                          <a:spcPts val="0"/>
                        </a:spcAft>
                        <a:buNone/>
                      </a:pPr>
                      <a:r>
                        <a:rPr lang="pt-BR" sz="2300" u="none" strike="noStrike" cap="none" dirty="0"/>
                        <a:t>Atividades de ensino</a:t>
                      </a:r>
                      <a:endParaRPr lang="pt-BR" sz="2300" dirty="0"/>
                    </a:p>
                    <a:p>
                      <a:pPr marL="0" marR="0" lvl="0" indent="0" algn="ctr" rtl="0">
                        <a:lnSpc>
                          <a:spcPct val="107000"/>
                        </a:lnSpc>
                        <a:spcBef>
                          <a:spcPts val="0"/>
                        </a:spcBef>
                        <a:spcAft>
                          <a:spcPts val="0"/>
                        </a:spcAft>
                        <a:buNone/>
                      </a:pPr>
                      <a:r>
                        <a:rPr lang="pt-BR" sz="2300" u="none" strike="noStrike" cap="none" dirty="0"/>
                        <a:t>(GRADUAÇÃO) ofertadas no</a:t>
                      </a:r>
                      <a:endParaRPr lang="pt-BR" sz="2300" dirty="0"/>
                    </a:p>
                    <a:p>
                      <a:pPr marL="0" marR="0" lvl="0" indent="0" algn="ctr" rtl="0">
                        <a:lnSpc>
                          <a:spcPct val="107000"/>
                        </a:lnSpc>
                        <a:spcBef>
                          <a:spcPts val="0"/>
                        </a:spcBef>
                        <a:spcAft>
                          <a:spcPts val="0"/>
                        </a:spcAft>
                        <a:buNone/>
                      </a:pPr>
                      <a:r>
                        <a:rPr lang="pt-BR" sz="2300" u="none" strike="noStrike" cap="none" dirty="0"/>
                        <a:t>2024.1 e 2024.2</a:t>
                      </a:r>
                      <a:endParaRPr lang="pt-BR" sz="2300" u="none" strike="noStrike" cap="none" dirty="0">
                        <a:latin typeface="Calibri"/>
                        <a:ea typeface="Calibri"/>
                        <a:cs typeface="Calibri"/>
                        <a:sym typeface="Calibri"/>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rowSpan="2">
                  <a:txBody>
                    <a:bodyPr/>
                    <a:lstStyle/>
                    <a:p>
                      <a:pPr marL="0" marR="0" lvl="0" indent="0" algn="ctr" rtl="0">
                        <a:lnSpc>
                          <a:spcPct val="77500"/>
                        </a:lnSpc>
                        <a:spcBef>
                          <a:spcPts val="0"/>
                        </a:spcBef>
                        <a:spcAft>
                          <a:spcPts val="0"/>
                        </a:spcAft>
                        <a:buNone/>
                      </a:pPr>
                      <a:r>
                        <a:rPr lang="pt-BR" sz="2300" u="none" strike="noStrike" cap="none" dirty="0"/>
                        <a:t>Atividades de ensino</a:t>
                      </a:r>
                      <a:endParaRPr sz="2300" dirty="0"/>
                    </a:p>
                    <a:p>
                      <a:pPr marL="0" marR="0" lvl="0" indent="0" algn="ctr" rtl="0">
                        <a:lnSpc>
                          <a:spcPct val="107000"/>
                        </a:lnSpc>
                        <a:spcBef>
                          <a:spcPts val="0"/>
                        </a:spcBef>
                        <a:spcAft>
                          <a:spcPts val="0"/>
                        </a:spcAft>
                        <a:buNone/>
                      </a:pPr>
                      <a:r>
                        <a:rPr lang="pt-BR" sz="2300" u="none" strike="noStrike" cap="none" dirty="0"/>
                        <a:t>(GRADUAÇÃO) ofertadas no</a:t>
                      </a:r>
                      <a:endParaRPr sz="2300" dirty="0"/>
                    </a:p>
                    <a:p>
                      <a:pPr marL="0" marR="0" lvl="0" indent="0" algn="ctr" rtl="0">
                        <a:lnSpc>
                          <a:spcPct val="107000"/>
                        </a:lnSpc>
                        <a:spcBef>
                          <a:spcPts val="0"/>
                        </a:spcBef>
                        <a:spcAft>
                          <a:spcPts val="0"/>
                        </a:spcAft>
                        <a:buNone/>
                      </a:pPr>
                      <a:r>
                        <a:rPr lang="pt-BR" sz="2300" u="none" strike="noStrike" cap="none" dirty="0"/>
                        <a:t>2024.3 e 2024.4</a:t>
                      </a:r>
                      <a:endParaRPr sz="2300" u="none" strike="noStrike" cap="none" dirty="0">
                        <a:latin typeface="Calibri"/>
                        <a:ea typeface="Calibri"/>
                        <a:cs typeface="Calibri"/>
                        <a:sym typeface="Calibri"/>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a:txBody>
                    <a:bodyPr/>
                    <a:lstStyle/>
                    <a:p>
                      <a:pPr marL="0" marR="0" lvl="0" indent="0" algn="l" rtl="0">
                        <a:lnSpc>
                          <a:spcPct val="107000"/>
                        </a:lnSpc>
                        <a:spcBef>
                          <a:spcPts val="0"/>
                        </a:spcBef>
                        <a:spcAft>
                          <a:spcPts val="0"/>
                        </a:spcAft>
                        <a:buNone/>
                      </a:pPr>
                      <a:r>
                        <a:rPr lang="pt-BR" sz="1400" u="none" strike="noStrike" cap="none"/>
                        <a:t> </a:t>
                      </a:r>
                      <a:endParaRPr sz="1200" u="none" strike="noStrike" cap="none">
                        <a:latin typeface="Calibri"/>
                        <a:ea typeface="Calibri"/>
                        <a:cs typeface="Calibri"/>
                        <a:sym typeface="Calibri"/>
                      </a:endParaRPr>
                    </a:p>
                  </a:txBody>
                  <a:tcPr marL="0" marR="0" marT="0" marB="0" anchor="b">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0001"/>
                  </a:ext>
                </a:extLst>
              </a:tr>
              <a:tr h="299204">
                <a:tc vMerge="1">
                  <a:txBody>
                    <a:bodyPr/>
                    <a:lstStyle/>
                    <a:p>
                      <a:endParaRPr lang="pt-BR"/>
                    </a:p>
                  </a:txBody>
                  <a:tcPr/>
                </a:tc>
                <a:tc vMerge="1">
                  <a:txBody>
                    <a:bodyPr/>
                    <a:lstStyle/>
                    <a:p>
                      <a:endParaRPr lang="pt-BR"/>
                    </a:p>
                  </a:txBody>
                  <a:tcPr/>
                </a:tc>
                <a:tc>
                  <a:txBody>
                    <a:bodyPr/>
                    <a:lstStyle/>
                    <a:p>
                      <a:pPr marL="0" marR="0" lvl="0" indent="0" algn="l" rtl="0">
                        <a:lnSpc>
                          <a:spcPct val="107000"/>
                        </a:lnSpc>
                        <a:spcBef>
                          <a:spcPts val="0"/>
                        </a:spcBef>
                        <a:spcAft>
                          <a:spcPts val="0"/>
                        </a:spcAft>
                        <a:buNone/>
                      </a:pPr>
                      <a:r>
                        <a:rPr lang="pt-BR" sz="1800" u="none" strike="noStrike" cap="none"/>
                        <a:t> </a:t>
                      </a:r>
                      <a:endParaRPr sz="1200" u="none" strike="noStrike" cap="none">
                        <a:latin typeface="Calibri"/>
                        <a:ea typeface="Calibri"/>
                        <a:cs typeface="Calibri"/>
                        <a:sym typeface="Calibri"/>
                      </a:endParaRPr>
                    </a:p>
                  </a:txBody>
                  <a:tcPr marL="0" marR="0" marT="0" marB="0" anchor="b">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0002"/>
                  </a:ext>
                </a:extLst>
              </a:tr>
              <a:tr h="1295128">
                <a:tc>
                  <a:txBody>
                    <a:bodyPr/>
                    <a:lstStyle/>
                    <a:p>
                      <a:pPr marL="0" marR="0" lvl="0" indent="0" algn="ctr" rtl="0">
                        <a:lnSpc>
                          <a:spcPct val="77500"/>
                        </a:lnSpc>
                        <a:spcBef>
                          <a:spcPts val="0"/>
                        </a:spcBef>
                        <a:spcAft>
                          <a:spcPts val="0"/>
                        </a:spcAft>
                        <a:buNone/>
                      </a:pPr>
                      <a:r>
                        <a:rPr lang="pt-BR" sz="2300" u="none" strike="noStrike" cap="none" dirty="0"/>
                        <a:t>Atividades de ensino (PÓS-</a:t>
                      </a:r>
                      <a:endParaRPr sz="2300" dirty="0"/>
                    </a:p>
                    <a:p>
                      <a:pPr marL="0" marR="0" lvl="0" indent="0" algn="ctr" rtl="0">
                        <a:lnSpc>
                          <a:spcPct val="107000"/>
                        </a:lnSpc>
                        <a:spcBef>
                          <a:spcPts val="0"/>
                        </a:spcBef>
                        <a:spcAft>
                          <a:spcPts val="0"/>
                        </a:spcAft>
                        <a:buNone/>
                      </a:pPr>
                      <a:r>
                        <a:rPr lang="pt-BR" sz="2300" u="none" strike="noStrike" cap="none" dirty="0"/>
                        <a:t>GRADUAÇÃO) ofertadas no</a:t>
                      </a:r>
                      <a:endParaRPr sz="2300" dirty="0"/>
                    </a:p>
                    <a:p>
                      <a:pPr marL="0" marR="0" lvl="0" indent="0" algn="ctr" rtl="0">
                        <a:lnSpc>
                          <a:spcPct val="107000"/>
                        </a:lnSpc>
                        <a:spcBef>
                          <a:spcPts val="0"/>
                        </a:spcBef>
                        <a:spcAft>
                          <a:spcPts val="0"/>
                        </a:spcAft>
                        <a:buNone/>
                      </a:pPr>
                      <a:r>
                        <a:rPr lang="pt-BR" sz="2300" u="none" strike="noStrike" cap="none" dirty="0"/>
                        <a:t>2024.1 (que corresponde ao 1°</a:t>
                      </a:r>
                      <a:endParaRPr sz="2300" dirty="0"/>
                    </a:p>
                    <a:p>
                      <a:pPr marL="0" marR="0" lvl="0" indent="0" algn="ctr" rtl="0">
                        <a:lnSpc>
                          <a:spcPct val="107000"/>
                        </a:lnSpc>
                        <a:spcBef>
                          <a:spcPts val="0"/>
                        </a:spcBef>
                        <a:spcAft>
                          <a:spcPts val="0"/>
                        </a:spcAft>
                        <a:buNone/>
                      </a:pPr>
                      <a:r>
                        <a:rPr lang="pt-BR" sz="2300" u="none" strike="noStrike" cap="none" dirty="0"/>
                        <a:t>semestre da pós-graduação)</a:t>
                      </a:r>
                      <a:endParaRPr sz="2300" u="none" strike="noStrike" cap="none" dirty="0">
                        <a:latin typeface="Calibri"/>
                        <a:ea typeface="Calibri"/>
                        <a:cs typeface="Calibri"/>
                        <a:sym typeface="Calibri"/>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a:txBody>
                    <a:bodyPr/>
                    <a:lstStyle/>
                    <a:p>
                      <a:pPr marL="0" marR="0" lvl="0" indent="0" algn="ctr" rtl="0">
                        <a:lnSpc>
                          <a:spcPct val="77500"/>
                        </a:lnSpc>
                        <a:spcBef>
                          <a:spcPts val="0"/>
                        </a:spcBef>
                        <a:spcAft>
                          <a:spcPts val="0"/>
                        </a:spcAft>
                        <a:buNone/>
                      </a:pPr>
                      <a:r>
                        <a:rPr lang="pt-BR" sz="2300" u="none" strike="noStrike" cap="none" dirty="0"/>
                        <a:t>Atividades de ensino (PÓS-</a:t>
                      </a:r>
                      <a:endParaRPr sz="2300" dirty="0"/>
                    </a:p>
                    <a:p>
                      <a:pPr marL="0" marR="0" lvl="0" indent="0" algn="ctr" rtl="0">
                        <a:lnSpc>
                          <a:spcPct val="107000"/>
                        </a:lnSpc>
                        <a:spcBef>
                          <a:spcPts val="0"/>
                        </a:spcBef>
                        <a:spcAft>
                          <a:spcPts val="0"/>
                        </a:spcAft>
                        <a:buNone/>
                      </a:pPr>
                      <a:r>
                        <a:rPr lang="pt-BR" sz="2300" u="none" strike="noStrike" cap="none" dirty="0"/>
                        <a:t>GRADUAÇÃO) ofertadas no 2024.2 (que corresponde ao 2° semestre da pós- graduação)</a:t>
                      </a:r>
                      <a:endParaRPr sz="2300" u="none" strike="noStrike" cap="none" dirty="0">
                        <a:latin typeface="Calibri"/>
                        <a:ea typeface="Calibri"/>
                        <a:cs typeface="Calibri"/>
                        <a:sym typeface="Calibri"/>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a:txBody>
                    <a:bodyPr/>
                    <a:lstStyle/>
                    <a:p>
                      <a:pPr marL="0" marR="0" lvl="0" indent="0" algn="l" rtl="0">
                        <a:lnSpc>
                          <a:spcPct val="107000"/>
                        </a:lnSpc>
                        <a:spcBef>
                          <a:spcPts val="0"/>
                        </a:spcBef>
                        <a:spcAft>
                          <a:spcPts val="0"/>
                        </a:spcAft>
                        <a:buNone/>
                      </a:pPr>
                      <a:r>
                        <a:rPr lang="pt-BR" sz="1400" u="none" strike="noStrike" cap="none"/>
                        <a:t> </a:t>
                      </a:r>
                      <a:endParaRPr sz="1200" u="none" strike="noStrike" cap="none">
                        <a:latin typeface="Calibri"/>
                        <a:ea typeface="Calibri"/>
                        <a:cs typeface="Calibri"/>
                        <a:sym typeface="Calibri"/>
                      </a:endParaRPr>
                    </a:p>
                  </a:txBody>
                  <a:tcPr marL="0" marR="0" marT="0" marB="0" anchor="b">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0003"/>
                  </a:ext>
                </a:extLst>
              </a:tr>
              <a:tr h="1195734">
                <a:tc>
                  <a:txBody>
                    <a:bodyPr/>
                    <a:lstStyle/>
                    <a:p>
                      <a:pPr marL="0" marR="0" lvl="0" indent="0" algn="ctr" rtl="0">
                        <a:lnSpc>
                          <a:spcPct val="77500"/>
                        </a:lnSpc>
                        <a:spcBef>
                          <a:spcPts val="0"/>
                        </a:spcBef>
                        <a:spcAft>
                          <a:spcPts val="0"/>
                        </a:spcAft>
                        <a:buNone/>
                      </a:pPr>
                      <a:r>
                        <a:rPr lang="pt-BR" sz="2300" u="none" strike="noStrike" cap="none" dirty="0"/>
                        <a:t>Projetos de ensino/pesquisa/extensão</a:t>
                      </a:r>
                      <a:endParaRPr sz="2300" dirty="0"/>
                    </a:p>
                    <a:p>
                      <a:pPr marL="0" marR="0" lvl="0" indent="0" algn="ctr" rtl="0">
                        <a:lnSpc>
                          <a:spcPct val="107000"/>
                        </a:lnSpc>
                        <a:spcBef>
                          <a:spcPts val="0"/>
                        </a:spcBef>
                        <a:spcAft>
                          <a:spcPts val="0"/>
                        </a:spcAft>
                        <a:buNone/>
                      </a:pPr>
                      <a:r>
                        <a:rPr lang="pt-BR" sz="2300" u="none" strike="noStrike" cap="none" dirty="0"/>
                        <a:t>desenvolvidos de janeiro a junho</a:t>
                      </a:r>
                      <a:endParaRPr sz="2300" dirty="0"/>
                    </a:p>
                    <a:p>
                      <a:pPr marL="0" marR="0" lvl="0" indent="0" algn="ctr" rtl="0">
                        <a:lnSpc>
                          <a:spcPct val="107000"/>
                        </a:lnSpc>
                        <a:spcBef>
                          <a:spcPts val="0"/>
                        </a:spcBef>
                        <a:spcAft>
                          <a:spcPts val="0"/>
                        </a:spcAft>
                        <a:buNone/>
                      </a:pPr>
                      <a:r>
                        <a:rPr lang="pt-BR" sz="2300" u="none" strike="noStrike" cap="none" dirty="0"/>
                        <a:t>de 2024</a:t>
                      </a:r>
                      <a:endParaRPr sz="2300" u="none" strike="noStrike" cap="none" dirty="0">
                        <a:latin typeface="Calibri"/>
                        <a:ea typeface="Calibri"/>
                        <a:cs typeface="Calibri"/>
                        <a:sym typeface="Calibri"/>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a:txBody>
                    <a:bodyPr/>
                    <a:lstStyle/>
                    <a:p>
                      <a:pPr marL="0" marR="0" lvl="0" indent="0" algn="ctr" rtl="0">
                        <a:lnSpc>
                          <a:spcPct val="77500"/>
                        </a:lnSpc>
                        <a:spcBef>
                          <a:spcPts val="0"/>
                        </a:spcBef>
                        <a:spcAft>
                          <a:spcPts val="0"/>
                        </a:spcAft>
                        <a:buNone/>
                      </a:pPr>
                      <a:r>
                        <a:rPr lang="pt-BR" sz="2300" u="none" strike="noStrike" cap="none" dirty="0"/>
                        <a:t>Projetos de</a:t>
                      </a:r>
                      <a:endParaRPr sz="2300" dirty="0"/>
                    </a:p>
                    <a:p>
                      <a:pPr marL="0" marR="0" lvl="0" indent="0" algn="ctr" rtl="0">
                        <a:lnSpc>
                          <a:spcPct val="107000"/>
                        </a:lnSpc>
                        <a:spcBef>
                          <a:spcPts val="0"/>
                        </a:spcBef>
                        <a:spcAft>
                          <a:spcPts val="0"/>
                        </a:spcAft>
                        <a:buNone/>
                      </a:pPr>
                      <a:r>
                        <a:rPr lang="pt-BR" sz="2300" u="none" strike="noStrike" cap="none" dirty="0"/>
                        <a:t>ensino/pesquisa/extensão</a:t>
                      </a:r>
                      <a:endParaRPr sz="2300" dirty="0"/>
                    </a:p>
                    <a:p>
                      <a:pPr marL="0" marR="0" lvl="0" indent="0" algn="ctr" rtl="0">
                        <a:lnSpc>
                          <a:spcPct val="107000"/>
                        </a:lnSpc>
                        <a:spcBef>
                          <a:spcPts val="0"/>
                        </a:spcBef>
                        <a:spcAft>
                          <a:spcPts val="0"/>
                        </a:spcAft>
                        <a:buNone/>
                      </a:pPr>
                      <a:r>
                        <a:rPr lang="pt-BR" sz="2300" u="none" strike="noStrike" cap="none" dirty="0"/>
                        <a:t>desenvolvidos de julho a</a:t>
                      </a:r>
                      <a:endParaRPr sz="2300" dirty="0"/>
                    </a:p>
                    <a:p>
                      <a:pPr marL="0" marR="0" lvl="0" indent="0" algn="ctr" rtl="0">
                        <a:lnSpc>
                          <a:spcPct val="107000"/>
                        </a:lnSpc>
                        <a:spcBef>
                          <a:spcPts val="0"/>
                        </a:spcBef>
                        <a:spcAft>
                          <a:spcPts val="0"/>
                        </a:spcAft>
                        <a:buNone/>
                      </a:pPr>
                      <a:r>
                        <a:rPr lang="pt-BR" sz="2300" u="none" strike="noStrike" cap="none" dirty="0"/>
                        <a:t>dezembro de 2024</a:t>
                      </a:r>
                      <a:endParaRPr sz="2300" u="none" strike="noStrike" cap="none" dirty="0">
                        <a:latin typeface="Calibri"/>
                        <a:ea typeface="Calibri"/>
                        <a:cs typeface="Calibri"/>
                        <a:sym typeface="Calibri"/>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a:txBody>
                    <a:bodyPr/>
                    <a:lstStyle/>
                    <a:p>
                      <a:pPr marL="0" marR="0" lvl="0" indent="0" algn="l" rtl="0">
                        <a:lnSpc>
                          <a:spcPct val="107000"/>
                        </a:lnSpc>
                        <a:spcBef>
                          <a:spcPts val="0"/>
                        </a:spcBef>
                        <a:spcAft>
                          <a:spcPts val="0"/>
                        </a:spcAft>
                        <a:buNone/>
                      </a:pPr>
                      <a:r>
                        <a:rPr lang="pt-BR" sz="1400" u="none" strike="noStrike" cap="none"/>
                        <a:t> </a:t>
                      </a:r>
                      <a:endParaRPr sz="1200" u="none" strike="noStrike" cap="none">
                        <a:latin typeface="Calibri"/>
                        <a:ea typeface="Calibri"/>
                        <a:cs typeface="Calibri"/>
                        <a:sym typeface="Calibri"/>
                      </a:endParaRPr>
                    </a:p>
                  </a:txBody>
                  <a:tcPr marL="0" marR="0" marT="0" marB="0" anchor="b">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0004"/>
                  </a:ext>
                </a:extLst>
              </a:tr>
              <a:tr h="1090906">
                <a:tc>
                  <a:txBody>
                    <a:bodyPr/>
                    <a:lstStyle/>
                    <a:p>
                      <a:pPr marL="0" marR="0" lvl="0" indent="0" algn="ctr" rtl="0">
                        <a:lnSpc>
                          <a:spcPct val="77500"/>
                        </a:lnSpc>
                        <a:spcBef>
                          <a:spcPts val="0"/>
                        </a:spcBef>
                        <a:spcAft>
                          <a:spcPts val="0"/>
                        </a:spcAft>
                        <a:buNone/>
                      </a:pPr>
                      <a:r>
                        <a:rPr lang="pt-BR" sz="2300" u="none" strike="noStrike" cap="none" dirty="0"/>
                        <a:t>Atividades administrativas</a:t>
                      </a:r>
                      <a:endParaRPr sz="2300" dirty="0"/>
                    </a:p>
                    <a:p>
                      <a:pPr marL="0" marR="0" lvl="0" indent="0" algn="ctr" rtl="0">
                        <a:lnSpc>
                          <a:spcPct val="107000"/>
                        </a:lnSpc>
                        <a:spcBef>
                          <a:spcPts val="0"/>
                        </a:spcBef>
                        <a:spcAft>
                          <a:spcPts val="0"/>
                        </a:spcAft>
                        <a:buNone/>
                      </a:pPr>
                      <a:r>
                        <a:rPr lang="pt-BR" sz="2300" u="none" strike="noStrike" cap="none" dirty="0"/>
                        <a:t>desenvolvidas de janeiro a junho</a:t>
                      </a:r>
                      <a:endParaRPr sz="2300" dirty="0"/>
                    </a:p>
                    <a:p>
                      <a:pPr marL="0" marR="0" lvl="0" indent="0" algn="ctr" rtl="0">
                        <a:lnSpc>
                          <a:spcPct val="107000"/>
                        </a:lnSpc>
                        <a:spcBef>
                          <a:spcPts val="0"/>
                        </a:spcBef>
                        <a:spcAft>
                          <a:spcPts val="0"/>
                        </a:spcAft>
                        <a:buNone/>
                      </a:pPr>
                      <a:r>
                        <a:rPr lang="pt-BR" sz="2300" u="none" strike="noStrike" cap="none" dirty="0"/>
                        <a:t>de 2024</a:t>
                      </a:r>
                      <a:endParaRPr sz="2300" u="none" strike="noStrike" cap="none" dirty="0">
                        <a:latin typeface="Calibri"/>
                        <a:ea typeface="Calibri"/>
                        <a:cs typeface="Calibri"/>
                        <a:sym typeface="Calibri"/>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a:txBody>
                    <a:bodyPr/>
                    <a:lstStyle/>
                    <a:p>
                      <a:pPr marL="0" marR="0" lvl="0" indent="0" algn="ctr" rtl="0">
                        <a:lnSpc>
                          <a:spcPct val="77500"/>
                        </a:lnSpc>
                        <a:spcBef>
                          <a:spcPts val="0"/>
                        </a:spcBef>
                        <a:spcAft>
                          <a:spcPts val="0"/>
                        </a:spcAft>
                        <a:buNone/>
                      </a:pPr>
                      <a:r>
                        <a:rPr lang="pt-BR" sz="2300" u="none" strike="noStrike" cap="none" dirty="0"/>
                        <a:t>Atividades administrativas</a:t>
                      </a:r>
                      <a:endParaRPr sz="2300" dirty="0"/>
                    </a:p>
                    <a:p>
                      <a:pPr marL="0" marR="0" lvl="0" indent="0" algn="ctr" rtl="0">
                        <a:lnSpc>
                          <a:spcPct val="107000"/>
                        </a:lnSpc>
                        <a:spcBef>
                          <a:spcPts val="0"/>
                        </a:spcBef>
                        <a:spcAft>
                          <a:spcPts val="0"/>
                        </a:spcAft>
                        <a:buNone/>
                      </a:pPr>
                      <a:r>
                        <a:rPr lang="pt-BR" sz="2300" u="none" strike="noStrike" cap="none" dirty="0"/>
                        <a:t>desenvolvidas de julho a</a:t>
                      </a:r>
                      <a:endParaRPr sz="2300" dirty="0"/>
                    </a:p>
                    <a:p>
                      <a:pPr marL="0" marR="0" lvl="0" indent="0" algn="ctr" rtl="0">
                        <a:lnSpc>
                          <a:spcPct val="107000"/>
                        </a:lnSpc>
                        <a:spcBef>
                          <a:spcPts val="0"/>
                        </a:spcBef>
                        <a:spcAft>
                          <a:spcPts val="0"/>
                        </a:spcAft>
                        <a:buNone/>
                      </a:pPr>
                      <a:r>
                        <a:rPr lang="pt-BR" sz="2300" u="none" strike="noStrike" cap="none" dirty="0"/>
                        <a:t>dezembro de 2024</a:t>
                      </a:r>
                      <a:endParaRPr sz="2300" u="none" strike="noStrike" cap="none" dirty="0">
                        <a:latin typeface="Calibri"/>
                        <a:ea typeface="Calibri"/>
                        <a:cs typeface="Calibri"/>
                        <a:sym typeface="Calibri"/>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a:txBody>
                    <a:bodyPr/>
                    <a:lstStyle/>
                    <a:p>
                      <a:pPr marL="0" marR="0" lvl="0" indent="0" algn="l" rtl="0">
                        <a:lnSpc>
                          <a:spcPct val="107000"/>
                        </a:lnSpc>
                        <a:spcBef>
                          <a:spcPts val="0"/>
                        </a:spcBef>
                        <a:spcAft>
                          <a:spcPts val="0"/>
                        </a:spcAft>
                        <a:buNone/>
                      </a:pPr>
                      <a:r>
                        <a:rPr lang="pt-BR" sz="1400" u="none" strike="noStrike" cap="none"/>
                        <a:t> </a:t>
                      </a:r>
                      <a:endParaRPr sz="1200" u="none" strike="noStrike" cap="none">
                        <a:latin typeface="Calibri"/>
                        <a:ea typeface="Calibri"/>
                        <a:cs typeface="Calibri"/>
                        <a:sym typeface="Calibri"/>
                      </a:endParaRPr>
                    </a:p>
                  </a:txBody>
                  <a:tcPr marL="0" marR="0" marT="0" marB="0" anchor="b">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0005"/>
                  </a:ext>
                </a:extLst>
              </a:tr>
              <a:tr h="243603">
                <a:tc rowSpan="2">
                  <a:txBody>
                    <a:bodyPr/>
                    <a:lstStyle/>
                    <a:p>
                      <a:pPr marL="0" marR="0" lvl="0" indent="0" algn="ctr" rtl="0">
                        <a:lnSpc>
                          <a:spcPct val="77500"/>
                        </a:lnSpc>
                        <a:spcBef>
                          <a:spcPts val="0"/>
                        </a:spcBef>
                        <a:spcAft>
                          <a:spcPts val="0"/>
                        </a:spcAft>
                        <a:buNone/>
                      </a:pPr>
                      <a:endParaRPr sz="2300" u="none" strike="noStrike" cap="none" dirty="0"/>
                    </a:p>
                    <a:p>
                      <a:pPr marL="0" marR="0" lvl="0" indent="0" algn="ctr" rtl="0">
                        <a:lnSpc>
                          <a:spcPct val="77500"/>
                        </a:lnSpc>
                        <a:spcBef>
                          <a:spcPts val="0"/>
                        </a:spcBef>
                        <a:spcAft>
                          <a:spcPts val="0"/>
                        </a:spcAft>
                        <a:buNone/>
                      </a:pPr>
                      <a:r>
                        <a:rPr lang="pt-BR" sz="2300" u="none" strike="noStrike" cap="none" dirty="0"/>
                        <a:t>Afastamentos de janeiro a junho</a:t>
                      </a:r>
                      <a:endParaRPr sz="2300" dirty="0"/>
                    </a:p>
                    <a:p>
                      <a:pPr marL="0" marR="0" lvl="0" indent="0" algn="ctr" rtl="0">
                        <a:lnSpc>
                          <a:spcPct val="107000"/>
                        </a:lnSpc>
                        <a:spcBef>
                          <a:spcPts val="0"/>
                        </a:spcBef>
                        <a:spcAft>
                          <a:spcPts val="0"/>
                        </a:spcAft>
                        <a:buNone/>
                      </a:pPr>
                      <a:r>
                        <a:rPr lang="pt-BR" sz="2300" u="none" strike="noStrike" cap="none" dirty="0"/>
                        <a:t>de 2024</a:t>
                      </a:r>
                      <a:endParaRPr sz="2300" u="none" strike="noStrike" cap="none" dirty="0">
                        <a:latin typeface="Calibri"/>
                        <a:ea typeface="Calibri"/>
                        <a:cs typeface="Calibri"/>
                        <a:sym typeface="Calibri"/>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rowSpan="2">
                  <a:txBody>
                    <a:bodyPr/>
                    <a:lstStyle/>
                    <a:p>
                      <a:pPr marL="0" marR="0" lvl="0" indent="0" algn="ctr" rtl="0">
                        <a:lnSpc>
                          <a:spcPct val="77500"/>
                        </a:lnSpc>
                        <a:spcBef>
                          <a:spcPts val="0"/>
                        </a:spcBef>
                        <a:spcAft>
                          <a:spcPts val="0"/>
                        </a:spcAft>
                        <a:buNone/>
                      </a:pPr>
                      <a:endParaRPr sz="2300" u="none" strike="noStrike" cap="none" dirty="0"/>
                    </a:p>
                    <a:p>
                      <a:pPr marL="0" marR="0" lvl="0" indent="0" algn="ctr" rtl="0">
                        <a:lnSpc>
                          <a:spcPct val="77500"/>
                        </a:lnSpc>
                        <a:spcBef>
                          <a:spcPts val="0"/>
                        </a:spcBef>
                        <a:spcAft>
                          <a:spcPts val="0"/>
                        </a:spcAft>
                        <a:buNone/>
                      </a:pPr>
                      <a:r>
                        <a:rPr lang="pt-BR" sz="2300" u="none" strike="noStrike" cap="none" dirty="0"/>
                        <a:t>Afastamentos de julho a</a:t>
                      </a:r>
                      <a:endParaRPr sz="2300" dirty="0"/>
                    </a:p>
                    <a:p>
                      <a:pPr marL="0" marR="0" lvl="0" indent="0" algn="ctr" rtl="0">
                        <a:lnSpc>
                          <a:spcPct val="107000"/>
                        </a:lnSpc>
                        <a:spcBef>
                          <a:spcPts val="0"/>
                        </a:spcBef>
                        <a:spcAft>
                          <a:spcPts val="0"/>
                        </a:spcAft>
                        <a:buNone/>
                      </a:pPr>
                      <a:r>
                        <a:rPr lang="pt-BR" sz="2300" u="none" strike="noStrike" cap="none" dirty="0"/>
                        <a:t>dezembro de 2024</a:t>
                      </a:r>
                      <a:endParaRPr sz="2300" u="none" strike="noStrike" cap="none" dirty="0">
                        <a:latin typeface="Calibri"/>
                        <a:ea typeface="Calibri"/>
                        <a:cs typeface="Calibri"/>
                        <a:sym typeface="Calibri"/>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a:txBody>
                    <a:bodyPr/>
                    <a:lstStyle/>
                    <a:p>
                      <a:pPr marL="0" marR="0" lvl="0" indent="0" algn="l" rtl="0">
                        <a:lnSpc>
                          <a:spcPct val="107000"/>
                        </a:lnSpc>
                        <a:spcBef>
                          <a:spcPts val="0"/>
                        </a:spcBef>
                        <a:spcAft>
                          <a:spcPts val="0"/>
                        </a:spcAft>
                        <a:buNone/>
                      </a:pPr>
                      <a:r>
                        <a:rPr lang="pt-BR" sz="1400" u="none" strike="noStrike" cap="none"/>
                        <a:t> </a:t>
                      </a:r>
                      <a:endParaRPr sz="1200" u="none" strike="noStrike" cap="none">
                        <a:latin typeface="Calibri"/>
                        <a:ea typeface="Calibri"/>
                        <a:cs typeface="Calibri"/>
                        <a:sym typeface="Calibri"/>
                      </a:endParaRPr>
                    </a:p>
                  </a:txBody>
                  <a:tcPr marL="0" marR="0" marT="0" marB="0" anchor="b">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0006"/>
                  </a:ext>
                </a:extLst>
              </a:tr>
              <a:tr h="473082">
                <a:tc vMerge="1">
                  <a:txBody>
                    <a:bodyPr/>
                    <a:lstStyle/>
                    <a:p>
                      <a:endParaRPr lang="pt-BR"/>
                    </a:p>
                  </a:txBody>
                  <a:tcPr/>
                </a:tc>
                <a:tc vMerge="1">
                  <a:txBody>
                    <a:bodyPr/>
                    <a:lstStyle/>
                    <a:p>
                      <a:endParaRPr lang="pt-BR"/>
                    </a:p>
                  </a:txBody>
                  <a:tcPr/>
                </a:tc>
                <a:tc>
                  <a:txBody>
                    <a:bodyPr/>
                    <a:lstStyle/>
                    <a:p>
                      <a:pPr marL="0" marR="0" lvl="0" indent="0" algn="l" rtl="0">
                        <a:lnSpc>
                          <a:spcPct val="107000"/>
                        </a:lnSpc>
                        <a:spcBef>
                          <a:spcPts val="0"/>
                        </a:spcBef>
                        <a:spcAft>
                          <a:spcPts val="0"/>
                        </a:spcAft>
                        <a:buNone/>
                      </a:pPr>
                      <a:r>
                        <a:rPr lang="pt-BR" sz="1800" u="none" strike="noStrike" cap="none" dirty="0"/>
                        <a:t> </a:t>
                      </a:r>
                      <a:endParaRPr sz="1200" u="none" strike="noStrike" cap="none" dirty="0">
                        <a:latin typeface="Calibri"/>
                        <a:ea typeface="Calibri"/>
                        <a:cs typeface="Calibri"/>
                        <a:sym typeface="Calibri"/>
                      </a:endParaRPr>
                    </a:p>
                  </a:txBody>
                  <a:tcPr marL="0" marR="0" marT="0" marB="0" anchor="b">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0007"/>
                  </a:ext>
                </a:extLst>
              </a:tr>
            </a:tbl>
          </a:graphicData>
        </a:graphic>
      </p:graphicFrame>
      <p:sp>
        <p:nvSpPr>
          <p:cNvPr id="6" name="Retângulo 5">
            <a:extLst>
              <a:ext uri="{FF2B5EF4-FFF2-40B4-BE49-F238E27FC236}">
                <a16:creationId xmlns:a16="http://schemas.microsoft.com/office/drawing/2014/main" id="{5EEDE63D-F668-4667-A671-ECDF9863BA7F}"/>
              </a:ext>
            </a:extLst>
          </p:cNvPr>
          <p:cNvSpPr/>
          <p:nvPr/>
        </p:nvSpPr>
        <p:spPr>
          <a:xfrm>
            <a:off x="421341" y="9791700"/>
            <a:ext cx="2962734" cy="369332"/>
          </a:xfrm>
          <a:prstGeom prst="rect">
            <a:avLst/>
          </a:prstGeom>
        </p:spPr>
        <p:txBody>
          <a:bodyPr wrap="none">
            <a:spAutoFit/>
          </a:bodyPr>
          <a:lstStyle/>
          <a:p>
            <a:r>
              <a:rPr lang="pt-BR" dirty="0">
                <a:solidFill>
                  <a:schemeClr val="bg1"/>
                </a:solidFill>
              </a:rPr>
              <a:t>Memorando </a:t>
            </a:r>
            <a:r>
              <a:rPr lang="pt-BR" i="1" dirty="0">
                <a:solidFill>
                  <a:schemeClr val="bg1"/>
                </a:solidFill>
                <a:ea typeface="Calibri"/>
                <a:cs typeface="Calibri"/>
                <a:sym typeface="Calibri"/>
              </a:rPr>
              <a:t>04/2024-DPPED</a:t>
            </a:r>
            <a:r>
              <a:rPr lang="pt-BR" dirty="0">
                <a:solidFill>
                  <a:schemeClr val="bg1"/>
                </a:solidFill>
              </a:rPr>
              <a:t>.</a:t>
            </a:r>
          </a:p>
        </p:txBody>
      </p:sp>
      <p:sp>
        <p:nvSpPr>
          <p:cNvPr id="11" name="Google Shape;243;p16">
            <a:extLst>
              <a:ext uri="{FF2B5EF4-FFF2-40B4-BE49-F238E27FC236}">
                <a16:creationId xmlns:a16="http://schemas.microsoft.com/office/drawing/2014/main" id="{F80E8B06-6DFC-42D0-8FE5-722BE3A4FF4C}"/>
              </a:ext>
            </a:extLst>
          </p:cNvPr>
          <p:cNvSpPr txBox="1"/>
          <p:nvPr/>
        </p:nvSpPr>
        <p:spPr>
          <a:xfrm>
            <a:off x="14973301" y="3661232"/>
            <a:ext cx="2980399" cy="5632271"/>
          </a:xfrm>
          <a:prstGeom prst="rect">
            <a:avLst/>
          </a:prstGeom>
          <a:solidFill>
            <a:schemeClr val="accent3">
              <a:lumMod val="40000"/>
              <a:lumOff val="60000"/>
            </a:schemeClr>
          </a:solidFill>
          <a:ln>
            <a:solidFill>
              <a:schemeClr val="tx1">
                <a:lumMod val="50000"/>
                <a:lumOff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just" rtl="0">
              <a:spcBef>
                <a:spcPts val="0"/>
              </a:spcBef>
              <a:spcAft>
                <a:spcPts val="0"/>
              </a:spcAft>
              <a:buNone/>
            </a:pPr>
            <a:r>
              <a:rPr lang="pt-BR" sz="2000" dirty="0">
                <a:solidFill>
                  <a:schemeClr val="dk1"/>
                </a:solidFill>
                <a:latin typeface="Calibri"/>
                <a:ea typeface="Calibri"/>
                <a:cs typeface="Calibri"/>
                <a:sym typeface="Calibri"/>
              </a:rPr>
              <a:t>O(A)s docentes que ministram disciplinas no período 2024.2 (graduação), tiveram a Carga Horária das disciplinas registradas no Plano do 1° semestre de 2024, mesmo aqueles que tenham ingressado apenas a partir de julho de 2024.</a:t>
            </a:r>
            <a:endParaRPr sz="2400" dirty="0"/>
          </a:p>
          <a:p>
            <a:pPr lvl="0" algn="just"/>
            <a:r>
              <a:rPr lang="pt-BR" sz="2000" dirty="0">
                <a:solidFill>
                  <a:schemeClr val="dk1"/>
                </a:solidFill>
                <a:latin typeface="Calibri"/>
                <a:ea typeface="Calibri"/>
                <a:cs typeface="Calibri"/>
                <a:sym typeface="Calibri"/>
              </a:rPr>
              <a:t>Já incluímos mensagem no PIT informando que isso poderia ocorrer devido a greve e o fato do período em questão ter ocorrido no </a:t>
            </a:r>
            <a:r>
              <a:rPr lang="pt-BR" sz="2000" dirty="0">
                <a:solidFill>
                  <a:schemeClr val="dk1"/>
                </a:solidFill>
                <a:ea typeface="Calibri"/>
                <a:cs typeface="Calibri"/>
                <a:sym typeface="Calibri"/>
              </a:rPr>
              <a:t>em sua maior parte 2° </a:t>
            </a:r>
            <a:r>
              <a:rPr lang="pt-BR" sz="2000" dirty="0">
                <a:solidFill>
                  <a:schemeClr val="dk1"/>
                </a:solidFill>
                <a:latin typeface="Calibri"/>
                <a:ea typeface="Calibri"/>
                <a:cs typeface="Calibri"/>
                <a:sym typeface="Calibri"/>
              </a:rPr>
              <a:t>semestre do ano civil de 2024.</a:t>
            </a:r>
            <a:endParaRPr sz="2400" dirty="0"/>
          </a:p>
        </p:txBody>
      </p:sp>
    </p:spTree>
    <p:extLst>
      <p:ext uri="{BB962C8B-B14F-4D97-AF65-F5344CB8AC3E}">
        <p14:creationId xmlns:p14="http://schemas.microsoft.com/office/powerpoint/2010/main" val="3696976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TextBox 2"/>
          <p:cNvSpPr txBox="1"/>
          <p:nvPr/>
        </p:nvSpPr>
        <p:spPr>
          <a:xfrm>
            <a:off x="545027" y="1767191"/>
            <a:ext cx="17197945" cy="7749814"/>
          </a:xfrm>
          <a:prstGeom prst="rect">
            <a:avLst/>
          </a:prstGeom>
        </p:spPr>
        <p:txBody>
          <a:bodyPr wrap="square" lIns="0" tIns="0" rIns="0" bIns="0" rtlCol="0" anchor="t">
            <a:spAutoFit/>
          </a:bodyPr>
          <a:lstStyle/>
          <a:p>
            <a:pPr lvl="0" algn="just">
              <a:lnSpc>
                <a:spcPct val="90000"/>
              </a:lnSpc>
              <a:buClr>
                <a:schemeClr val="dk1"/>
              </a:buClr>
              <a:buSzPts val="2200"/>
            </a:pPr>
            <a:r>
              <a:rPr lang="pt-BR" sz="3600" b="1" dirty="0"/>
              <a:t>1) Quem é o responsável pela distribuição e acompanhamento da Carga Horária docente?</a:t>
            </a:r>
            <a:endParaRPr lang="pt-BR" sz="3600" dirty="0"/>
          </a:p>
          <a:p>
            <a:pPr lvl="0" algn="just">
              <a:lnSpc>
                <a:spcPct val="90000"/>
              </a:lnSpc>
              <a:spcBef>
                <a:spcPts val="1000"/>
              </a:spcBef>
              <a:buClr>
                <a:schemeClr val="dk1"/>
              </a:buClr>
              <a:buSzPts val="2200"/>
            </a:pPr>
            <a:r>
              <a:rPr lang="pt-BR" sz="3600" i="1" dirty="0"/>
              <a:t>A Unidade e a Subunidade.</a:t>
            </a:r>
            <a:endParaRPr lang="pt-BR" sz="3600" dirty="0">
              <a:highlight>
                <a:srgbClr val="FFFF00"/>
              </a:highlight>
            </a:endParaRPr>
          </a:p>
          <a:p>
            <a:pPr lvl="0" algn="just">
              <a:lnSpc>
                <a:spcPct val="90000"/>
              </a:lnSpc>
              <a:spcBef>
                <a:spcPts val="1000"/>
              </a:spcBef>
              <a:buClr>
                <a:schemeClr val="dk1"/>
              </a:buClr>
              <a:buSzPts val="2200"/>
            </a:pPr>
            <a:endParaRPr lang="pt-BR" sz="3600" i="1" dirty="0"/>
          </a:p>
          <a:p>
            <a:pPr lvl="0" algn="just">
              <a:lnSpc>
                <a:spcPct val="90000"/>
              </a:lnSpc>
              <a:spcBef>
                <a:spcPts val="1000"/>
              </a:spcBef>
              <a:buClr>
                <a:schemeClr val="dk1"/>
              </a:buClr>
              <a:buSzPts val="2200"/>
            </a:pPr>
            <a:r>
              <a:rPr lang="pt-BR" sz="3600" b="1" dirty="0"/>
              <a:t>2) Quem registra no SISPLAD a carga horária ministrada pelo(a) docente em outra Subunidade/Unidade e na Pós-graduação?</a:t>
            </a:r>
            <a:endParaRPr lang="pt-BR" sz="3600" dirty="0"/>
          </a:p>
          <a:p>
            <a:pPr lvl="0" algn="just">
              <a:lnSpc>
                <a:spcPct val="90000"/>
              </a:lnSpc>
              <a:buClr>
                <a:schemeClr val="dk1"/>
              </a:buClr>
              <a:buSzPts val="2200"/>
            </a:pPr>
            <a:r>
              <a:rPr lang="pt-BR" sz="3600" i="1" dirty="0"/>
              <a:t>Em ambos os casos, é a Subunidade (Faculdade) a qual o(a) docente está vinculado(a), considerando que o(a) docente está vinculado(a) à Unidade Acadêmica e não aos programas de pós-graduação, por exemplo, devendo o(a) docente/subunidade responsável pelo curso informar à Faculdade do(a) docente as disciplinas e códigos para registro no PIT.</a:t>
            </a:r>
            <a:endParaRPr lang="pt-BR" sz="3600" dirty="0"/>
          </a:p>
          <a:p>
            <a:pPr lvl="0" algn="just">
              <a:lnSpc>
                <a:spcPct val="90000"/>
              </a:lnSpc>
              <a:spcBef>
                <a:spcPts val="1000"/>
              </a:spcBef>
              <a:buClr>
                <a:schemeClr val="dk1"/>
              </a:buClr>
              <a:buSzPts val="2200"/>
            </a:pPr>
            <a:endParaRPr lang="pt-BR" sz="3600" i="1" dirty="0"/>
          </a:p>
          <a:p>
            <a:pPr lvl="0" algn="just">
              <a:lnSpc>
                <a:spcPct val="90000"/>
              </a:lnSpc>
              <a:buClr>
                <a:schemeClr val="dk1"/>
              </a:buClr>
              <a:buSzPts val="2200"/>
            </a:pPr>
            <a:r>
              <a:rPr lang="pt-BR" sz="3600" b="1" dirty="0"/>
              <a:t>3) Quantas tutorias o</a:t>
            </a:r>
            <a:r>
              <a:rPr lang="pt-BR" sz="3600" dirty="0"/>
              <a:t>(a)</a:t>
            </a:r>
            <a:r>
              <a:rPr lang="pt-BR" sz="3600" b="1" dirty="0"/>
              <a:t> docente pode registra no PIT por semestre?</a:t>
            </a:r>
            <a:endParaRPr lang="pt-BR" sz="3600" dirty="0"/>
          </a:p>
          <a:p>
            <a:pPr lvl="0" algn="just">
              <a:lnSpc>
                <a:spcPct val="90000"/>
              </a:lnSpc>
              <a:spcBef>
                <a:spcPts val="1000"/>
              </a:spcBef>
              <a:buClr>
                <a:schemeClr val="dk1"/>
              </a:buClr>
              <a:buSzPts val="2200"/>
            </a:pPr>
            <a:r>
              <a:rPr lang="pt-BR" sz="3600" i="1" dirty="0"/>
              <a:t>1 tutoria, conforme parágrafo único, Artigo 51 do Regulamento de Ensino de Graduação da </a:t>
            </a:r>
            <a:r>
              <a:rPr lang="pt-BR" sz="3600" i="1" dirty="0" err="1"/>
              <a:t>Unifesspa</a:t>
            </a:r>
            <a:r>
              <a:rPr lang="pt-BR" sz="3600" i="1" dirty="0"/>
              <a:t>. </a:t>
            </a:r>
            <a:endParaRPr lang="pt-BR" sz="3600" dirty="0"/>
          </a:p>
          <a:p>
            <a:pPr lvl="0" algn="ctr">
              <a:lnSpc>
                <a:spcPct val="90000"/>
              </a:lnSpc>
              <a:spcBef>
                <a:spcPts val="1000"/>
              </a:spcBef>
              <a:buClr>
                <a:schemeClr val="dk1"/>
              </a:buClr>
              <a:buSzPts val="2400"/>
            </a:pPr>
            <a:endParaRPr lang="pt-BR" sz="3600" dirty="0"/>
          </a:p>
        </p:txBody>
      </p:sp>
      <p:sp>
        <p:nvSpPr>
          <p:cNvPr id="3" name="TextBox 3"/>
          <p:cNvSpPr txBox="1"/>
          <p:nvPr/>
        </p:nvSpPr>
        <p:spPr>
          <a:xfrm>
            <a:off x="0" y="624382"/>
            <a:ext cx="18288000" cy="553998"/>
          </a:xfrm>
          <a:prstGeom prst="rect">
            <a:avLst/>
          </a:prstGeom>
        </p:spPr>
        <p:txBody>
          <a:bodyPr lIns="0" tIns="0" rIns="0" bIns="0" rtlCol="0" anchor="t">
            <a:spAutoFit/>
          </a:bodyPr>
          <a:lstStyle/>
          <a:p>
            <a:pPr lvl="0" algn="ctr"/>
            <a:r>
              <a:rPr lang="pt-BR" sz="3600" b="1" dirty="0"/>
              <a:t>PERGUNTAS  FREQUENTES:</a:t>
            </a:r>
            <a:endParaRPr lang="pt-BR" sz="3600" dirty="0"/>
          </a:p>
        </p:txBody>
      </p:sp>
      <p:sp>
        <p:nvSpPr>
          <p:cNvPr id="4" name="Freeform 4"/>
          <p:cNvSpPr/>
          <p:nvPr/>
        </p:nvSpPr>
        <p:spPr>
          <a:xfrm flipH="1" flipV="1">
            <a:off x="-197684"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flipH="1" flipV="1">
            <a:off x="1090586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6" name="Freeform 6"/>
          <p:cNvSpPr/>
          <p:nvPr/>
        </p:nvSpPr>
        <p:spPr>
          <a:xfrm rot="-10800000" flipH="1" flipV="1">
            <a:off x="5119430" y="8883789"/>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7" name="Freeform 7"/>
          <p:cNvSpPr/>
          <p:nvPr/>
        </p:nvSpPr>
        <p:spPr>
          <a:xfrm rot="-10800000" flipH="1" flipV="1">
            <a:off x="1626581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Tree>
    <p:extLst>
      <p:ext uri="{BB962C8B-B14F-4D97-AF65-F5344CB8AC3E}">
        <p14:creationId xmlns:p14="http://schemas.microsoft.com/office/powerpoint/2010/main" val="1801036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Freeform 2"/>
          <p:cNvSpPr/>
          <p:nvPr/>
        </p:nvSpPr>
        <p:spPr>
          <a:xfrm flipH="1" flipV="1">
            <a:off x="0"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flipH="1" flipV="1">
            <a:off x="1110355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10800000" flipH="1" flipV="1">
            <a:off x="5317114" y="-1246495"/>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10800000" flipH="1" flipV="1">
            <a:off x="1646350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7" name="TextBox 7"/>
          <p:cNvSpPr txBox="1"/>
          <p:nvPr/>
        </p:nvSpPr>
        <p:spPr>
          <a:xfrm>
            <a:off x="578985" y="1801624"/>
            <a:ext cx="17130030" cy="615553"/>
          </a:xfrm>
          <a:prstGeom prst="rect">
            <a:avLst/>
          </a:prstGeom>
        </p:spPr>
        <p:txBody>
          <a:bodyPr lIns="0" tIns="0" rIns="0" bIns="0" rtlCol="0" anchor="t">
            <a:spAutoFit/>
          </a:bodyPr>
          <a:lstStyle/>
          <a:p>
            <a:pPr lvl="0" algn="ctr"/>
            <a:r>
              <a:rPr lang="pt-BR" sz="4000" b="1" dirty="0"/>
              <a:t>PERGUNTAS  FREQUENTES:</a:t>
            </a:r>
            <a:endParaRPr lang="pt-BR" sz="4000" dirty="0"/>
          </a:p>
        </p:txBody>
      </p:sp>
      <p:sp>
        <p:nvSpPr>
          <p:cNvPr id="12" name="TextBox 6">
            <a:extLst>
              <a:ext uri="{FF2B5EF4-FFF2-40B4-BE49-F238E27FC236}">
                <a16:creationId xmlns:a16="http://schemas.microsoft.com/office/drawing/2014/main" id="{C5B48877-865D-459D-82C1-3C5D8A278FBA}"/>
              </a:ext>
            </a:extLst>
          </p:cNvPr>
          <p:cNvSpPr txBox="1"/>
          <p:nvPr/>
        </p:nvSpPr>
        <p:spPr>
          <a:xfrm>
            <a:off x="622660" y="2658873"/>
            <a:ext cx="17090837" cy="7236853"/>
          </a:xfrm>
          <a:prstGeom prst="rect">
            <a:avLst/>
          </a:prstGeom>
        </p:spPr>
        <p:txBody>
          <a:bodyPr wrap="square" lIns="0" tIns="0" rIns="0" bIns="0" rtlCol="0" anchor="t">
            <a:spAutoFit/>
          </a:bodyPr>
          <a:lstStyle/>
          <a:p>
            <a:pPr lvl="0" algn="just">
              <a:lnSpc>
                <a:spcPct val="90000"/>
              </a:lnSpc>
              <a:spcBef>
                <a:spcPts val="1000"/>
              </a:spcBef>
              <a:buClr>
                <a:schemeClr val="dk1"/>
              </a:buClr>
              <a:buSzPts val="2200"/>
            </a:pPr>
            <a:r>
              <a:rPr lang="pt-BR" sz="4000" b="1" dirty="0"/>
              <a:t>4) E se o projeto, atividade administrativa e/ou afastamento não contemplar todo o semestre?</a:t>
            </a:r>
            <a:endParaRPr lang="pt-BR" sz="4000" dirty="0"/>
          </a:p>
          <a:p>
            <a:pPr lvl="0" algn="just">
              <a:lnSpc>
                <a:spcPct val="90000"/>
              </a:lnSpc>
              <a:spcBef>
                <a:spcPts val="1000"/>
              </a:spcBef>
              <a:buClr>
                <a:schemeClr val="dk1"/>
              </a:buClr>
              <a:buSzPts val="2200"/>
            </a:pPr>
            <a:r>
              <a:rPr lang="pt-BR" sz="4000" i="1" dirty="0"/>
              <a:t>Deve ser registrada a carga horária proporcional ao período em que a atividade foi desenvolvida dentro do semestre, com base no período de vigência da portaria que aprovou e alocou carga horária para a atividade.</a:t>
            </a:r>
          </a:p>
          <a:p>
            <a:pPr lvl="0" algn="just">
              <a:lnSpc>
                <a:spcPct val="90000"/>
              </a:lnSpc>
              <a:buClr>
                <a:schemeClr val="dk1"/>
              </a:buClr>
              <a:buSzPts val="2200"/>
            </a:pPr>
            <a:r>
              <a:rPr lang="pt-BR" sz="2400" i="1" dirty="0"/>
              <a:t>EX: projeto com 20 horas semanais, cujo período de vigência iniciou em 01/04/2024:</a:t>
            </a:r>
          </a:p>
          <a:p>
            <a:pPr lvl="0" algn="just">
              <a:buSzPts val="2200"/>
            </a:pPr>
            <a:r>
              <a:rPr lang="pt-BR" sz="2400" i="1" dirty="0"/>
              <a:t>20 horas/6 meses=3,33*3 meses (vigência em meses do projeto dentro do semestre)=9,99 que equivalente a 10 horas ou 20 horas/180 dias=0,11*90 dias (vigência em dias do projeto dentro do semestre)=9,99 que equivale a 10 horas.</a:t>
            </a:r>
          </a:p>
          <a:p>
            <a:pPr lvl="0" algn="just">
              <a:buSzPts val="2200"/>
            </a:pPr>
            <a:endParaRPr lang="pt-BR" sz="2400" i="1" dirty="0"/>
          </a:p>
          <a:p>
            <a:pPr lvl="0" algn="just">
              <a:lnSpc>
                <a:spcPct val="90000"/>
              </a:lnSpc>
              <a:spcBef>
                <a:spcPts val="1000"/>
              </a:spcBef>
              <a:buClr>
                <a:schemeClr val="dk1"/>
              </a:buClr>
              <a:buSzPts val="2200"/>
            </a:pPr>
            <a:r>
              <a:rPr lang="pt-BR" sz="4000" b="1" dirty="0"/>
              <a:t>5) Posso registrar no PIT disciplinas ministradas em outras instituições?</a:t>
            </a:r>
            <a:endParaRPr lang="pt-BR" sz="4000" dirty="0"/>
          </a:p>
          <a:p>
            <a:pPr lvl="0" algn="just">
              <a:lnSpc>
                <a:spcPct val="90000"/>
              </a:lnSpc>
              <a:buClr>
                <a:schemeClr val="dk1"/>
              </a:buClr>
              <a:buSzPts val="2200"/>
            </a:pPr>
            <a:r>
              <a:rPr lang="pt-BR" sz="4000" i="1" dirty="0"/>
              <a:t>Não, somente disciplinas de cursos de graduação e Pós-graduação vinculados a </a:t>
            </a:r>
            <a:r>
              <a:rPr lang="pt-BR" sz="4000" i="1" dirty="0" err="1"/>
              <a:t>Unifesspa</a:t>
            </a:r>
            <a:r>
              <a:rPr lang="pt-BR" sz="4000" i="1" dirty="0"/>
              <a:t>, ou Programas de Pós-Graduação em Rede Nacional ou em associação, como Polos vinculados à </a:t>
            </a:r>
            <a:r>
              <a:rPr lang="pt-BR" sz="4000" i="1" dirty="0" err="1"/>
              <a:t>Unifesspa</a:t>
            </a:r>
            <a:r>
              <a:rPr lang="pt-BR" sz="4000" i="1" dirty="0"/>
              <a:t>, devidamente registrados na Plataforma Sucupira.</a:t>
            </a:r>
          </a:p>
        </p:txBody>
      </p:sp>
    </p:spTree>
    <p:extLst>
      <p:ext uri="{BB962C8B-B14F-4D97-AF65-F5344CB8AC3E}">
        <p14:creationId xmlns:p14="http://schemas.microsoft.com/office/powerpoint/2010/main" val="3207684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TextBox 2"/>
          <p:cNvSpPr txBox="1"/>
          <p:nvPr/>
        </p:nvSpPr>
        <p:spPr>
          <a:xfrm>
            <a:off x="545027" y="553998"/>
            <a:ext cx="17197945" cy="8875250"/>
          </a:xfrm>
          <a:prstGeom prst="rect">
            <a:avLst/>
          </a:prstGeom>
        </p:spPr>
        <p:txBody>
          <a:bodyPr wrap="square" lIns="0" tIns="0" rIns="0" bIns="0" rtlCol="0" anchor="t">
            <a:spAutoFit/>
          </a:bodyPr>
          <a:lstStyle/>
          <a:p>
            <a:pPr lvl="0" algn="just">
              <a:lnSpc>
                <a:spcPct val="90000"/>
              </a:lnSpc>
              <a:buClr>
                <a:schemeClr val="dk1"/>
              </a:buClr>
              <a:buSzPts val="2200"/>
            </a:pPr>
            <a:r>
              <a:rPr lang="pt-BR" sz="3600" b="1" dirty="0"/>
              <a:t>Posso registrar no PIT carga horária de disciplinas ministradas em cursos da </a:t>
            </a:r>
            <a:r>
              <a:rPr lang="pt-BR" sz="3600" b="1" dirty="0" err="1"/>
              <a:t>Unifesspa</a:t>
            </a:r>
            <a:r>
              <a:rPr lang="pt-BR" sz="3600" b="1" dirty="0"/>
              <a:t>, para os quais recebo bolsa?</a:t>
            </a:r>
            <a:endParaRPr lang="pt-BR" sz="3600" dirty="0"/>
          </a:p>
          <a:p>
            <a:pPr lvl="0" algn="just">
              <a:lnSpc>
                <a:spcPct val="90000"/>
              </a:lnSpc>
              <a:buClr>
                <a:schemeClr val="dk1"/>
              </a:buClr>
              <a:buSzPts val="2200"/>
            </a:pPr>
            <a:r>
              <a:rPr lang="pt-BR" sz="3600" i="1" dirty="0"/>
              <a:t>Não.</a:t>
            </a:r>
          </a:p>
          <a:p>
            <a:pPr lvl="0" algn="just">
              <a:lnSpc>
                <a:spcPct val="90000"/>
              </a:lnSpc>
              <a:buClr>
                <a:schemeClr val="dk1"/>
              </a:buClr>
              <a:buSzPts val="2200"/>
            </a:pPr>
            <a:endParaRPr lang="pt-BR" sz="3600" b="1" dirty="0"/>
          </a:p>
          <a:p>
            <a:pPr lvl="0" algn="just">
              <a:lnSpc>
                <a:spcPct val="90000"/>
              </a:lnSpc>
              <a:buClr>
                <a:schemeClr val="dk1"/>
              </a:buClr>
              <a:buSzPts val="2200"/>
            </a:pPr>
            <a:r>
              <a:rPr lang="pt-BR" sz="3600" b="1" dirty="0"/>
              <a:t>7) Posso contabilizar dentro das minhas 40 horas carga horária relativa ao desenvolvimento de projetos para os quais recebo bolsa/contrapartida financeira para desenvolvê-lo? (bolsa para o(a) docente)</a:t>
            </a:r>
            <a:endParaRPr lang="pt-BR" sz="3600" dirty="0"/>
          </a:p>
          <a:p>
            <a:pPr lvl="0" algn="just">
              <a:lnSpc>
                <a:spcPct val="90000"/>
              </a:lnSpc>
              <a:spcBef>
                <a:spcPts val="1000"/>
              </a:spcBef>
              <a:buClr>
                <a:schemeClr val="dk1"/>
              </a:buClr>
              <a:buSzPts val="2200"/>
            </a:pPr>
            <a:r>
              <a:rPr lang="pt-BR" sz="3600" i="1" dirty="0"/>
              <a:t>Não.</a:t>
            </a:r>
          </a:p>
          <a:p>
            <a:pPr lvl="0" algn="just">
              <a:lnSpc>
                <a:spcPct val="90000"/>
              </a:lnSpc>
              <a:spcBef>
                <a:spcPts val="1000"/>
              </a:spcBef>
              <a:buClr>
                <a:schemeClr val="dk1"/>
              </a:buClr>
              <a:buSzPts val="2200"/>
            </a:pPr>
            <a:endParaRPr lang="pt-BR" sz="3600" i="1" dirty="0"/>
          </a:p>
          <a:p>
            <a:pPr lvl="0" algn="just">
              <a:lnSpc>
                <a:spcPct val="90000"/>
              </a:lnSpc>
              <a:spcBef>
                <a:spcPts val="1000"/>
              </a:spcBef>
              <a:buClr>
                <a:schemeClr val="dk1"/>
              </a:buClr>
              <a:buSzPts val="2200"/>
            </a:pPr>
            <a:r>
              <a:rPr lang="pt-BR" sz="3600" b="1" dirty="0"/>
              <a:t>8) O(A) professor(a) substituto(a) pode registrar no PIT carga horária para projetos?</a:t>
            </a:r>
            <a:endParaRPr lang="pt-BR" sz="3600" dirty="0"/>
          </a:p>
          <a:p>
            <a:pPr lvl="0" algn="just">
              <a:lnSpc>
                <a:spcPct val="90000"/>
              </a:lnSpc>
              <a:buClr>
                <a:schemeClr val="dk1"/>
              </a:buClr>
              <a:buSzPts val="2200"/>
            </a:pPr>
            <a:r>
              <a:rPr lang="pt-BR" sz="3600" i="1" dirty="0"/>
              <a:t>Não, pois o contrato do(a) professor(a) substituto(a) está restrito a atividades curriculares de ensino, mais especificamente ministração de aulas.</a:t>
            </a:r>
          </a:p>
          <a:p>
            <a:pPr lvl="0" algn="just">
              <a:lnSpc>
                <a:spcPct val="90000"/>
              </a:lnSpc>
              <a:spcBef>
                <a:spcPts val="1000"/>
              </a:spcBef>
              <a:buClr>
                <a:schemeClr val="dk1"/>
              </a:buClr>
              <a:buSzPts val="2200"/>
            </a:pPr>
            <a:endParaRPr lang="pt-BR" sz="3600" dirty="0"/>
          </a:p>
          <a:p>
            <a:pPr lvl="0" algn="just">
              <a:lnSpc>
                <a:spcPct val="90000"/>
              </a:lnSpc>
              <a:spcBef>
                <a:spcPts val="1000"/>
              </a:spcBef>
              <a:buClr>
                <a:schemeClr val="dk1"/>
              </a:buClr>
              <a:buSzPts val="2200"/>
            </a:pPr>
            <a:r>
              <a:rPr lang="pt-BR" sz="3600" b="1" dirty="0"/>
              <a:t>9) Caso tenha dúvidas ou queira orientações a respeito do PIT, quem devo procurar?</a:t>
            </a:r>
            <a:endParaRPr lang="pt-BR" sz="3600" dirty="0"/>
          </a:p>
          <a:p>
            <a:pPr lvl="0" algn="just">
              <a:lnSpc>
                <a:spcPct val="90000"/>
              </a:lnSpc>
              <a:spcBef>
                <a:spcPts val="1000"/>
              </a:spcBef>
              <a:buClr>
                <a:schemeClr val="dk1"/>
              </a:buClr>
              <a:buSzPts val="2200"/>
            </a:pPr>
            <a:r>
              <a:rPr lang="pt-BR" sz="3600" i="1" dirty="0"/>
              <a:t>A Subunidade/Unidade a que está vinculado e/ou a PROEG.</a:t>
            </a:r>
          </a:p>
          <a:p>
            <a:pPr lvl="0" algn="ctr">
              <a:lnSpc>
                <a:spcPct val="90000"/>
              </a:lnSpc>
              <a:spcBef>
                <a:spcPts val="1000"/>
              </a:spcBef>
              <a:buClr>
                <a:schemeClr val="dk1"/>
              </a:buClr>
              <a:buSzPts val="2400"/>
            </a:pPr>
            <a:endParaRPr lang="pt-BR" sz="3600" dirty="0"/>
          </a:p>
        </p:txBody>
      </p:sp>
      <p:sp>
        <p:nvSpPr>
          <p:cNvPr id="3" name="TextBox 3"/>
          <p:cNvSpPr txBox="1"/>
          <p:nvPr/>
        </p:nvSpPr>
        <p:spPr>
          <a:xfrm>
            <a:off x="0" y="0"/>
            <a:ext cx="18288000" cy="553998"/>
          </a:xfrm>
          <a:prstGeom prst="rect">
            <a:avLst/>
          </a:prstGeom>
        </p:spPr>
        <p:txBody>
          <a:bodyPr lIns="0" tIns="0" rIns="0" bIns="0" rtlCol="0" anchor="t">
            <a:spAutoFit/>
          </a:bodyPr>
          <a:lstStyle/>
          <a:p>
            <a:pPr lvl="0" algn="ctr"/>
            <a:r>
              <a:rPr lang="pt-BR" sz="3600" b="1" dirty="0"/>
              <a:t>PERGUNTAS  FREQUENTES:</a:t>
            </a:r>
            <a:endParaRPr lang="pt-BR" sz="3600" dirty="0"/>
          </a:p>
        </p:txBody>
      </p:sp>
      <p:sp>
        <p:nvSpPr>
          <p:cNvPr id="4" name="Freeform 4"/>
          <p:cNvSpPr/>
          <p:nvPr/>
        </p:nvSpPr>
        <p:spPr>
          <a:xfrm flipH="1" flipV="1">
            <a:off x="-197684"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flipH="1" flipV="1">
            <a:off x="1090586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6" name="Freeform 6"/>
          <p:cNvSpPr/>
          <p:nvPr/>
        </p:nvSpPr>
        <p:spPr>
          <a:xfrm rot="-10800000" flipH="1" flipV="1">
            <a:off x="5119430" y="8883789"/>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7" name="Freeform 7"/>
          <p:cNvSpPr/>
          <p:nvPr/>
        </p:nvSpPr>
        <p:spPr>
          <a:xfrm rot="-10800000" flipH="1" flipV="1">
            <a:off x="1626581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Tree>
    <p:extLst>
      <p:ext uri="{BB962C8B-B14F-4D97-AF65-F5344CB8AC3E}">
        <p14:creationId xmlns:p14="http://schemas.microsoft.com/office/powerpoint/2010/main" val="316897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Freeform 2"/>
          <p:cNvSpPr/>
          <p:nvPr/>
        </p:nvSpPr>
        <p:spPr>
          <a:xfrm flipH="1" flipV="1">
            <a:off x="0"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flipH="1" flipV="1">
            <a:off x="1110355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10800000" flipH="1" flipV="1">
            <a:off x="5317114" y="-1246495"/>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10800000" flipH="1" flipV="1">
            <a:off x="1646350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6" name="TextBox 6"/>
          <p:cNvSpPr txBox="1"/>
          <p:nvPr/>
        </p:nvSpPr>
        <p:spPr>
          <a:xfrm>
            <a:off x="618178" y="2620401"/>
            <a:ext cx="11421421" cy="7586692"/>
          </a:xfrm>
          <a:prstGeom prst="rect">
            <a:avLst/>
          </a:prstGeom>
        </p:spPr>
        <p:txBody>
          <a:bodyPr wrap="square" lIns="0" tIns="0" rIns="0" bIns="0" rtlCol="0" anchor="t">
            <a:spAutoFit/>
          </a:bodyPr>
          <a:lstStyle/>
          <a:p>
            <a:pPr lvl="0" algn="just">
              <a:lnSpc>
                <a:spcPct val="90000"/>
              </a:lnSpc>
              <a:buClr>
                <a:schemeClr val="bg1"/>
              </a:buClr>
              <a:buSzPts val="2400"/>
            </a:pPr>
            <a:r>
              <a:rPr lang="pt-BR" sz="4000" dirty="0">
                <a:latin typeface="Calibri" panose="020F0502020204030204" pitchFamily="34" charset="0"/>
                <a:cs typeface="Calibri" panose="020F0502020204030204" pitchFamily="34" charset="0"/>
              </a:rPr>
              <a:t> O Plano Individual de Trabalho Docente (PIT) é o documento em que são registradas as atividades que serão desenvolvidas pelo(a) docente ao longo dos semestres do ano;</a:t>
            </a:r>
          </a:p>
          <a:p>
            <a:pPr lvl="0" algn="just">
              <a:lnSpc>
                <a:spcPct val="90000"/>
              </a:lnSpc>
              <a:spcBef>
                <a:spcPts val="1000"/>
              </a:spcBef>
              <a:buClr>
                <a:schemeClr val="dk1"/>
              </a:buClr>
              <a:buSzPts val="2400"/>
            </a:pPr>
            <a:endParaRPr lang="pt-BR" sz="4000" dirty="0">
              <a:latin typeface="Calibri" panose="020F0502020204030204" pitchFamily="34" charset="0"/>
              <a:cs typeface="Calibri" panose="020F0502020204030204" pitchFamily="34" charset="0"/>
            </a:endParaRPr>
          </a:p>
          <a:p>
            <a:pPr algn="just">
              <a:lnSpc>
                <a:spcPct val="90000"/>
              </a:lnSpc>
              <a:buClr>
                <a:schemeClr val="bg1"/>
              </a:buClr>
              <a:buSzPts val="2400"/>
            </a:pPr>
            <a:r>
              <a:rPr lang="pt-BR" sz="4000" dirty="0">
                <a:latin typeface="Calibri" panose="020F0502020204030204" pitchFamily="34" charset="0"/>
                <a:cs typeface="Calibri" panose="020F0502020204030204" pitchFamily="34" charset="0"/>
              </a:rPr>
              <a:t> Os </a:t>
            </a:r>
            <a:r>
              <a:rPr lang="pt-BR" sz="4000" dirty="0" err="1">
                <a:latin typeface="Calibri" panose="020F0502020204030204" pitchFamily="34" charset="0"/>
                <a:cs typeface="Calibri" panose="020F0502020204030204" pitchFamily="34" charset="0"/>
              </a:rPr>
              <a:t>PITs</a:t>
            </a:r>
            <a:r>
              <a:rPr lang="pt-BR" sz="4000" dirty="0">
                <a:latin typeface="Calibri" panose="020F0502020204030204" pitchFamily="34" charset="0"/>
                <a:cs typeface="Calibri" panose="020F0502020204030204" pitchFamily="34" charset="0"/>
              </a:rPr>
              <a:t> são preenchidos semestralmente: 1° semestre (períodos 1 e 2) e 2° semestre (períodos 3 e 4), podendo haver variações caso sejam aprovados períodos suplementares;</a:t>
            </a:r>
          </a:p>
          <a:p>
            <a:pPr lvl="0" algn="just">
              <a:lnSpc>
                <a:spcPct val="90000"/>
              </a:lnSpc>
              <a:spcBef>
                <a:spcPts val="1000"/>
              </a:spcBef>
              <a:buClr>
                <a:schemeClr val="dk1"/>
              </a:buClr>
              <a:buSzPts val="2400"/>
            </a:pPr>
            <a:endParaRPr lang="pt-BR" sz="4000" dirty="0">
              <a:latin typeface="Calibri" panose="020F0502020204030204" pitchFamily="34" charset="0"/>
              <a:cs typeface="Calibri" panose="020F0502020204030204" pitchFamily="34" charset="0"/>
            </a:endParaRPr>
          </a:p>
          <a:p>
            <a:pPr lvl="0" algn="just">
              <a:lnSpc>
                <a:spcPct val="90000"/>
              </a:lnSpc>
              <a:spcBef>
                <a:spcPts val="1000"/>
              </a:spcBef>
              <a:buClr>
                <a:schemeClr val="bg1"/>
              </a:buClr>
              <a:buSzPts val="2400"/>
            </a:pPr>
            <a:r>
              <a:rPr lang="pt-BR" sz="4000" dirty="0">
                <a:latin typeface="Calibri" panose="020F0502020204030204" pitchFamily="34" charset="0"/>
                <a:cs typeface="Calibri" panose="020F0502020204030204" pitchFamily="34" charset="0"/>
              </a:rPr>
              <a:t> A união dos </a:t>
            </a:r>
            <a:r>
              <a:rPr lang="pt-BR" sz="4000" dirty="0" err="1">
                <a:latin typeface="Calibri" panose="020F0502020204030204" pitchFamily="34" charset="0"/>
                <a:cs typeface="Calibri" panose="020F0502020204030204" pitchFamily="34" charset="0"/>
              </a:rPr>
              <a:t>PITs</a:t>
            </a:r>
            <a:r>
              <a:rPr lang="pt-BR" sz="4000" dirty="0">
                <a:latin typeface="Calibri" panose="020F0502020204030204" pitchFamily="34" charset="0"/>
                <a:cs typeface="Calibri" panose="020F0502020204030204" pitchFamily="34" charset="0"/>
              </a:rPr>
              <a:t> do(a)s docentes de uma Unidade Acadêmica (Instituto) formam o Plano Acadêmico da Unidade.</a:t>
            </a:r>
          </a:p>
        </p:txBody>
      </p:sp>
      <p:sp>
        <p:nvSpPr>
          <p:cNvPr id="7" name="TextBox 7"/>
          <p:cNvSpPr txBox="1"/>
          <p:nvPr/>
        </p:nvSpPr>
        <p:spPr>
          <a:xfrm>
            <a:off x="578985" y="1801624"/>
            <a:ext cx="17130030" cy="577081"/>
          </a:xfrm>
          <a:prstGeom prst="rect">
            <a:avLst/>
          </a:prstGeom>
        </p:spPr>
        <p:txBody>
          <a:bodyPr lIns="0" tIns="0" rIns="0" bIns="0" rtlCol="0" anchor="t">
            <a:spAutoFit/>
          </a:bodyPr>
          <a:lstStyle/>
          <a:p>
            <a:pPr lvl="0" algn="ctr">
              <a:lnSpc>
                <a:spcPts val="4494"/>
              </a:lnSpc>
            </a:pPr>
            <a:r>
              <a:rPr lang="pt-BR" sz="4000" b="1" dirty="0"/>
              <a:t>PIT/PLANO ACADÊMICO</a:t>
            </a:r>
            <a:endParaRPr lang="en-US" sz="3653" dirty="0">
              <a:latin typeface="Cocomat Pro Bold"/>
              <a:ea typeface="Cocomat Pro Bold"/>
              <a:cs typeface="Cocomat Pro Bold"/>
              <a:sym typeface="Cocomat Pro Bold"/>
            </a:endParaRPr>
          </a:p>
        </p:txBody>
      </p:sp>
      <p:sp>
        <p:nvSpPr>
          <p:cNvPr id="8" name="Google Shape;93;p2">
            <a:extLst>
              <a:ext uri="{FF2B5EF4-FFF2-40B4-BE49-F238E27FC236}">
                <a16:creationId xmlns:a16="http://schemas.microsoft.com/office/drawing/2014/main" id="{D89FA27D-B399-4785-84C9-3EE92A0D70E7}"/>
              </a:ext>
            </a:extLst>
          </p:cNvPr>
          <p:cNvSpPr/>
          <p:nvPr/>
        </p:nvSpPr>
        <p:spPr>
          <a:xfrm>
            <a:off x="12649200" y="2090164"/>
            <a:ext cx="5486400" cy="7247499"/>
          </a:xfrm>
          <a:prstGeom prst="verticalScroll">
            <a:avLst>
              <a:gd name="adj" fmla="val 12500"/>
            </a:avLst>
          </a:prstGeom>
          <a:solidFill>
            <a:schemeClr val="bg1"/>
          </a:solidFill>
          <a:ln w="28575" cap="flat" cmpd="sng">
            <a:solidFill>
              <a:schemeClr val="accent6"/>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just" rtl="0">
              <a:spcBef>
                <a:spcPts val="0"/>
              </a:spcBef>
              <a:spcAft>
                <a:spcPts val="0"/>
              </a:spcAft>
              <a:buNone/>
            </a:pPr>
            <a:r>
              <a:rPr lang="pt-BR" sz="2800" b="1" i="0" u="none" strike="noStrike" cap="none" dirty="0">
                <a:solidFill>
                  <a:schemeClr val="dk1"/>
                </a:solidFill>
                <a:latin typeface="Calibri"/>
                <a:ea typeface="Calibri"/>
                <a:cs typeface="Calibri"/>
                <a:sym typeface="Calibri"/>
              </a:rPr>
              <a:t>Resolução 021/2014-CONSEPE:</a:t>
            </a:r>
            <a:endParaRPr sz="3200" dirty="0"/>
          </a:p>
          <a:p>
            <a:pPr marL="0" marR="0" lvl="0" indent="0" algn="just" rtl="0">
              <a:spcBef>
                <a:spcPts val="0"/>
              </a:spcBef>
              <a:spcAft>
                <a:spcPts val="0"/>
              </a:spcAft>
              <a:buNone/>
            </a:pPr>
            <a:endParaRPr sz="2800" b="1"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2800" b="1" i="0" u="none" strike="noStrike" cap="none" dirty="0">
                <a:solidFill>
                  <a:schemeClr val="dk1"/>
                </a:solidFill>
                <a:latin typeface="Calibri"/>
                <a:ea typeface="Calibri"/>
                <a:cs typeface="Calibri"/>
                <a:sym typeface="Calibri"/>
              </a:rPr>
              <a:t>Art. 2° </a:t>
            </a:r>
            <a:r>
              <a:rPr lang="pt-BR" sz="2800" b="0" i="0" u="none" strike="noStrike" cap="none" dirty="0">
                <a:solidFill>
                  <a:schemeClr val="dk1"/>
                </a:solidFill>
                <a:latin typeface="Calibri"/>
                <a:ea typeface="Calibri"/>
                <a:cs typeface="Calibri"/>
                <a:sym typeface="Calibri"/>
              </a:rPr>
              <a:t>Os Planos Acadêmicos, entendidos como o conjunto de todas as atividades a serem desenvolvidas pela Unidade Acadêmica no período letivo subsequente serão semestrais ou anuais, conforme o Calendário Acadêmico vigente.</a:t>
            </a:r>
            <a:endParaRPr sz="3200" dirty="0"/>
          </a:p>
        </p:txBody>
      </p:sp>
      <p:grpSp>
        <p:nvGrpSpPr>
          <p:cNvPr id="10" name="Group 3">
            <a:extLst>
              <a:ext uri="{FF2B5EF4-FFF2-40B4-BE49-F238E27FC236}">
                <a16:creationId xmlns:a16="http://schemas.microsoft.com/office/drawing/2014/main" id="{AB170DE4-9D9A-4B7D-ACD1-A87BB7570445}"/>
              </a:ext>
            </a:extLst>
          </p:cNvPr>
          <p:cNvGrpSpPr/>
          <p:nvPr/>
        </p:nvGrpSpPr>
        <p:grpSpPr>
          <a:xfrm>
            <a:off x="414989" y="2620401"/>
            <a:ext cx="136287" cy="516432"/>
            <a:chOff x="0" y="0"/>
            <a:chExt cx="48124" cy="182355"/>
          </a:xfrm>
        </p:grpSpPr>
        <p:sp>
          <p:nvSpPr>
            <p:cNvPr id="11" name="Freeform 4">
              <a:extLst>
                <a:ext uri="{FF2B5EF4-FFF2-40B4-BE49-F238E27FC236}">
                  <a16:creationId xmlns:a16="http://schemas.microsoft.com/office/drawing/2014/main" id="{09596FD2-175E-42E2-A078-D90EF1EF0F05}"/>
                </a:ext>
              </a:extLst>
            </p:cNvPr>
            <p:cNvSpPr/>
            <p:nvPr/>
          </p:nvSpPr>
          <p:spPr>
            <a:xfrm>
              <a:off x="0" y="0"/>
              <a:ext cx="48124" cy="182355"/>
            </a:xfrm>
            <a:custGeom>
              <a:avLst/>
              <a:gdLst/>
              <a:ahLst/>
              <a:cxnLst/>
              <a:rect l="l" t="t" r="r" b="b"/>
              <a:pathLst>
                <a:path w="48124" h="182355">
                  <a:moveTo>
                    <a:pt x="0" y="0"/>
                  </a:moveTo>
                  <a:lnTo>
                    <a:pt x="48124" y="0"/>
                  </a:lnTo>
                  <a:lnTo>
                    <a:pt x="48124" y="182355"/>
                  </a:lnTo>
                  <a:lnTo>
                    <a:pt x="0" y="182355"/>
                  </a:lnTo>
                  <a:close/>
                </a:path>
              </a:pathLst>
            </a:custGeom>
            <a:solidFill>
              <a:srgbClr val="9DF069"/>
            </a:solidFill>
          </p:spPr>
        </p:sp>
        <p:sp>
          <p:nvSpPr>
            <p:cNvPr id="12" name="TextBox 5">
              <a:extLst>
                <a:ext uri="{FF2B5EF4-FFF2-40B4-BE49-F238E27FC236}">
                  <a16:creationId xmlns:a16="http://schemas.microsoft.com/office/drawing/2014/main" id="{52018ABA-2F4C-405F-83E4-F78C2484D874}"/>
                </a:ext>
              </a:extLst>
            </p:cNvPr>
            <p:cNvSpPr txBox="1"/>
            <p:nvPr/>
          </p:nvSpPr>
          <p:spPr>
            <a:xfrm>
              <a:off x="0" y="-9525"/>
              <a:ext cx="48124" cy="191880"/>
            </a:xfrm>
            <a:prstGeom prst="rect">
              <a:avLst/>
            </a:prstGeom>
          </p:spPr>
          <p:txBody>
            <a:bodyPr lIns="28575" tIns="28575" rIns="28575" bIns="28575" rtlCol="0" anchor="ctr"/>
            <a:lstStyle/>
            <a:p>
              <a:pPr algn="ctr">
                <a:lnSpc>
                  <a:spcPts val="1496"/>
                </a:lnSpc>
              </a:pPr>
              <a:endParaRPr/>
            </a:p>
          </p:txBody>
        </p:sp>
      </p:grpSp>
      <p:grpSp>
        <p:nvGrpSpPr>
          <p:cNvPr id="13" name="Group 3">
            <a:extLst>
              <a:ext uri="{FF2B5EF4-FFF2-40B4-BE49-F238E27FC236}">
                <a16:creationId xmlns:a16="http://schemas.microsoft.com/office/drawing/2014/main" id="{1884156B-216D-498B-8F2A-1A13BE4558FD}"/>
              </a:ext>
            </a:extLst>
          </p:cNvPr>
          <p:cNvGrpSpPr/>
          <p:nvPr/>
        </p:nvGrpSpPr>
        <p:grpSpPr>
          <a:xfrm>
            <a:off x="414989" y="5455697"/>
            <a:ext cx="136287" cy="516432"/>
            <a:chOff x="0" y="0"/>
            <a:chExt cx="48124" cy="182355"/>
          </a:xfrm>
        </p:grpSpPr>
        <p:sp>
          <p:nvSpPr>
            <p:cNvPr id="14" name="Freeform 4">
              <a:extLst>
                <a:ext uri="{FF2B5EF4-FFF2-40B4-BE49-F238E27FC236}">
                  <a16:creationId xmlns:a16="http://schemas.microsoft.com/office/drawing/2014/main" id="{63AC393B-13AE-4342-84D0-944FEDD43D48}"/>
                </a:ext>
              </a:extLst>
            </p:cNvPr>
            <p:cNvSpPr/>
            <p:nvPr/>
          </p:nvSpPr>
          <p:spPr>
            <a:xfrm>
              <a:off x="0" y="0"/>
              <a:ext cx="48124" cy="182355"/>
            </a:xfrm>
            <a:custGeom>
              <a:avLst/>
              <a:gdLst/>
              <a:ahLst/>
              <a:cxnLst/>
              <a:rect l="l" t="t" r="r" b="b"/>
              <a:pathLst>
                <a:path w="48124" h="182355">
                  <a:moveTo>
                    <a:pt x="0" y="0"/>
                  </a:moveTo>
                  <a:lnTo>
                    <a:pt x="48124" y="0"/>
                  </a:lnTo>
                  <a:lnTo>
                    <a:pt x="48124" y="182355"/>
                  </a:lnTo>
                  <a:lnTo>
                    <a:pt x="0" y="182355"/>
                  </a:lnTo>
                  <a:close/>
                </a:path>
              </a:pathLst>
            </a:custGeom>
            <a:solidFill>
              <a:srgbClr val="9DF069"/>
            </a:solidFill>
          </p:spPr>
        </p:sp>
        <p:sp>
          <p:nvSpPr>
            <p:cNvPr id="15" name="TextBox 5">
              <a:extLst>
                <a:ext uri="{FF2B5EF4-FFF2-40B4-BE49-F238E27FC236}">
                  <a16:creationId xmlns:a16="http://schemas.microsoft.com/office/drawing/2014/main" id="{455FE0A1-2D48-474F-B842-01D6ECD11DBC}"/>
                </a:ext>
              </a:extLst>
            </p:cNvPr>
            <p:cNvSpPr txBox="1"/>
            <p:nvPr/>
          </p:nvSpPr>
          <p:spPr>
            <a:xfrm>
              <a:off x="0" y="-9525"/>
              <a:ext cx="48124" cy="191880"/>
            </a:xfrm>
            <a:prstGeom prst="rect">
              <a:avLst/>
            </a:prstGeom>
          </p:spPr>
          <p:txBody>
            <a:bodyPr lIns="28575" tIns="28575" rIns="28575" bIns="28575" rtlCol="0" anchor="ctr"/>
            <a:lstStyle/>
            <a:p>
              <a:pPr algn="ctr">
                <a:lnSpc>
                  <a:spcPts val="1496"/>
                </a:lnSpc>
              </a:pPr>
              <a:endParaRPr/>
            </a:p>
          </p:txBody>
        </p:sp>
      </p:grpSp>
      <p:grpSp>
        <p:nvGrpSpPr>
          <p:cNvPr id="16" name="Group 3">
            <a:extLst>
              <a:ext uri="{FF2B5EF4-FFF2-40B4-BE49-F238E27FC236}">
                <a16:creationId xmlns:a16="http://schemas.microsoft.com/office/drawing/2014/main" id="{EAA31721-1463-4B88-A2DD-8F67A9661DDF}"/>
              </a:ext>
            </a:extLst>
          </p:cNvPr>
          <p:cNvGrpSpPr/>
          <p:nvPr/>
        </p:nvGrpSpPr>
        <p:grpSpPr>
          <a:xfrm>
            <a:off x="448440" y="8485376"/>
            <a:ext cx="136287" cy="516432"/>
            <a:chOff x="0" y="0"/>
            <a:chExt cx="48124" cy="182355"/>
          </a:xfrm>
        </p:grpSpPr>
        <p:sp>
          <p:nvSpPr>
            <p:cNvPr id="17" name="Freeform 4">
              <a:extLst>
                <a:ext uri="{FF2B5EF4-FFF2-40B4-BE49-F238E27FC236}">
                  <a16:creationId xmlns:a16="http://schemas.microsoft.com/office/drawing/2014/main" id="{8829D7FE-AEF9-4E7F-9E77-70518B7910C2}"/>
                </a:ext>
              </a:extLst>
            </p:cNvPr>
            <p:cNvSpPr/>
            <p:nvPr/>
          </p:nvSpPr>
          <p:spPr>
            <a:xfrm>
              <a:off x="0" y="0"/>
              <a:ext cx="48124" cy="182355"/>
            </a:xfrm>
            <a:custGeom>
              <a:avLst/>
              <a:gdLst/>
              <a:ahLst/>
              <a:cxnLst/>
              <a:rect l="l" t="t" r="r" b="b"/>
              <a:pathLst>
                <a:path w="48124" h="182355">
                  <a:moveTo>
                    <a:pt x="0" y="0"/>
                  </a:moveTo>
                  <a:lnTo>
                    <a:pt x="48124" y="0"/>
                  </a:lnTo>
                  <a:lnTo>
                    <a:pt x="48124" y="182355"/>
                  </a:lnTo>
                  <a:lnTo>
                    <a:pt x="0" y="182355"/>
                  </a:lnTo>
                  <a:close/>
                </a:path>
              </a:pathLst>
            </a:custGeom>
            <a:solidFill>
              <a:srgbClr val="9DF069"/>
            </a:solidFill>
          </p:spPr>
        </p:sp>
        <p:sp>
          <p:nvSpPr>
            <p:cNvPr id="18" name="TextBox 5">
              <a:extLst>
                <a:ext uri="{FF2B5EF4-FFF2-40B4-BE49-F238E27FC236}">
                  <a16:creationId xmlns:a16="http://schemas.microsoft.com/office/drawing/2014/main" id="{2B1F0999-E8C0-43D7-81B0-28513D72E82B}"/>
                </a:ext>
              </a:extLst>
            </p:cNvPr>
            <p:cNvSpPr txBox="1"/>
            <p:nvPr/>
          </p:nvSpPr>
          <p:spPr>
            <a:xfrm>
              <a:off x="0" y="-9525"/>
              <a:ext cx="48124" cy="191880"/>
            </a:xfrm>
            <a:prstGeom prst="rect">
              <a:avLst/>
            </a:prstGeom>
          </p:spPr>
          <p:txBody>
            <a:bodyPr lIns="28575" tIns="28575" rIns="28575" bIns="28575" rtlCol="0" anchor="ctr"/>
            <a:lstStyle/>
            <a:p>
              <a:pPr algn="ctr">
                <a:lnSpc>
                  <a:spcPts val="1496"/>
                </a:lnSpc>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Freeform 2"/>
          <p:cNvSpPr/>
          <p:nvPr/>
        </p:nvSpPr>
        <p:spPr>
          <a:xfrm flipH="1" flipV="1">
            <a:off x="0"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flipH="1" flipV="1">
            <a:off x="1110355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10800000" flipH="1" flipV="1">
            <a:off x="5317114" y="-1246495"/>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10800000" flipH="1" flipV="1">
            <a:off x="1646350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7" name="TextBox 7"/>
          <p:cNvSpPr txBox="1"/>
          <p:nvPr/>
        </p:nvSpPr>
        <p:spPr>
          <a:xfrm>
            <a:off x="578985" y="1801624"/>
            <a:ext cx="17130030" cy="615553"/>
          </a:xfrm>
          <a:prstGeom prst="rect">
            <a:avLst/>
          </a:prstGeom>
        </p:spPr>
        <p:txBody>
          <a:bodyPr lIns="0" tIns="0" rIns="0" bIns="0" rtlCol="0" anchor="t">
            <a:spAutoFit/>
          </a:bodyPr>
          <a:lstStyle/>
          <a:p>
            <a:pPr lvl="0" algn="ctr"/>
            <a:r>
              <a:rPr lang="pt-BR" sz="4000" b="1" dirty="0"/>
              <a:t>Equipe e contatos:</a:t>
            </a:r>
            <a:endParaRPr lang="pt-BR" sz="4000" dirty="0"/>
          </a:p>
        </p:txBody>
      </p:sp>
      <p:sp>
        <p:nvSpPr>
          <p:cNvPr id="12" name="TextBox 6">
            <a:extLst>
              <a:ext uri="{FF2B5EF4-FFF2-40B4-BE49-F238E27FC236}">
                <a16:creationId xmlns:a16="http://schemas.microsoft.com/office/drawing/2014/main" id="{C5B48877-865D-459D-82C1-3C5D8A278FBA}"/>
              </a:ext>
            </a:extLst>
          </p:cNvPr>
          <p:cNvSpPr txBox="1"/>
          <p:nvPr/>
        </p:nvSpPr>
        <p:spPr>
          <a:xfrm>
            <a:off x="622660" y="2658873"/>
            <a:ext cx="17090837" cy="7160935"/>
          </a:xfrm>
          <a:prstGeom prst="rect">
            <a:avLst/>
          </a:prstGeom>
        </p:spPr>
        <p:txBody>
          <a:bodyPr wrap="square" lIns="0" tIns="0" rIns="0" bIns="0" rtlCol="0" anchor="t">
            <a:spAutoFit/>
          </a:bodyPr>
          <a:lstStyle/>
          <a:p>
            <a:pPr lvl="0">
              <a:lnSpc>
                <a:spcPct val="90000"/>
              </a:lnSpc>
              <a:buClr>
                <a:schemeClr val="dk1"/>
              </a:buClr>
              <a:buSzPts val="2400"/>
            </a:pPr>
            <a:r>
              <a:rPr lang="pt-BR" sz="4000" b="1" dirty="0"/>
              <a:t>PRÓ-REITORIA DE ENSINO DE GRADUAÇÃO – PROEG</a:t>
            </a:r>
          </a:p>
          <a:p>
            <a:pPr lvl="0">
              <a:lnSpc>
                <a:spcPct val="90000"/>
              </a:lnSpc>
              <a:buClr>
                <a:schemeClr val="dk1"/>
              </a:buClr>
              <a:buSzPts val="2400"/>
            </a:pPr>
            <a:r>
              <a:rPr lang="pt-BR" sz="4000" dirty="0"/>
              <a:t>Pró-Reitor: Prof. Dr. </a:t>
            </a:r>
            <a:r>
              <a:rPr lang="pt-BR" sz="4000" dirty="0" err="1"/>
              <a:t>Denilson</a:t>
            </a:r>
            <a:r>
              <a:rPr lang="pt-BR" sz="4000" dirty="0"/>
              <a:t> da Silva Costa</a:t>
            </a:r>
          </a:p>
          <a:p>
            <a:pPr lvl="0">
              <a:lnSpc>
                <a:spcPct val="90000"/>
              </a:lnSpc>
              <a:buClr>
                <a:schemeClr val="dk1"/>
              </a:buClr>
              <a:buSzPts val="2400"/>
            </a:pPr>
            <a:endParaRPr lang="pt-BR" sz="4000" dirty="0"/>
          </a:p>
          <a:p>
            <a:pPr lvl="0">
              <a:lnSpc>
                <a:spcPct val="90000"/>
              </a:lnSpc>
              <a:buClr>
                <a:schemeClr val="dk1"/>
              </a:buClr>
              <a:buSzPts val="2400"/>
            </a:pPr>
            <a:r>
              <a:rPr lang="pt-BR" sz="4000" b="1" dirty="0"/>
              <a:t>DIRETORIA DE PLANEJAMENTO E PROGRAMAS EDUCACIONAIS– DPPED</a:t>
            </a:r>
          </a:p>
          <a:p>
            <a:pPr lvl="0">
              <a:lnSpc>
                <a:spcPct val="90000"/>
              </a:lnSpc>
              <a:buClr>
                <a:schemeClr val="dk1"/>
              </a:buClr>
              <a:buSzPts val="2400"/>
            </a:pPr>
            <a:r>
              <a:rPr lang="pt-BR" sz="4000" dirty="0"/>
              <a:t>Diretora: Prof.ª Dr.ª Lygia Maria </a:t>
            </a:r>
            <a:r>
              <a:rPr lang="pt-BR" sz="4000" dirty="0" err="1"/>
              <a:t>Policarpio</a:t>
            </a:r>
            <a:r>
              <a:rPr lang="pt-BR" sz="4000" dirty="0"/>
              <a:t> Ferreira.</a:t>
            </a:r>
          </a:p>
          <a:p>
            <a:pPr lvl="0">
              <a:lnSpc>
                <a:spcPct val="90000"/>
              </a:lnSpc>
              <a:buClr>
                <a:schemeClr val="dk1"/>
              </a:buClr>
              <a:buSzPts val="2400"/>
            </a:pPr>
            <a:endParaRPr lang="pt-BR" sz="4000" dirty="0"/>
          </a:p>
          <a:p>
            <a:pPr lvl="0">
              <a:lnSpc>
                <a:spcPct val="90000"/>
              </a:lnSpc>
              <a:buClr>
                <a:schemeClr val="dk1"/>
              </a:buClr>
              <a:buSzPts val="2400"/>
            </a:pPr>
            <a:r>
              <a:rPr lang="pt-BR" sz="4000" b="1" dirty="0"/>
              <a:t>DIVISÃO DE PLANEJAMENTO E GESTÃO EDUCACIONAL– DPGE</a:t>
            </a:r>
          </a:p>
          <a:p>
            <a:pPr lvl="0">
              <a:lnSpc>
                <a:spcPct val="90000"/>
              </a:lnSpc>
              <a:buClr>
                <a:schemeClr val="dk1"/>
              </a:buClr>
              <a:buSzPts val="2400"/>
            </a:pPr>
            <a:r>
              <a:rPr lang="pt-BR" sz="4000" dirty="0"/>
              <a:t>Ellen Mayara Pereira Leite – Chefe de Divisão</a:t>
            </a:r>
          </a:p>
          <a:p>
            <a:pPr lvl="0">
              <a:lnSpc>
                <a:spcPct val="90000"/>
              </a:lnSpc>
              <a:spcBef>
                <a:spcPts val="1000"/>
              </a:spcBef>
              <a:buClr>
                <a:schemeClr val="dk1"/>
              </a:buClr>
              <a:buSzPts val="2400"/>
            </a:pPr>
            <a:r>
              <a:rPr lang="pt-BR" sz="4000" dirty="0"/>
              <a:t>Ângelo José Barros Almeida – Administrador, responsável pelo SISPLAD.</a:t>
            </a:r>
          </a:p>
          <a:p>
            <a:pPr lvl="0">
              <a:lnSpc>
                <a:spcPct val="90000"/>
              </a:lnSpc>
              <a:spcBef>
                <a:spcPts val="1000"/>
              </a:spcBef>
              <a:buClr>
                <a:schemeClr val="dk1"/>
              </a:buClr>
              <a:buSzPts val="2400"/>
            </a:pPr>
            <a:r>
              <a:rPr lang="pt-BR" sz="4000" dirty="0"/>
              <a:t>Telefone: 2101-7132</a:t>
            </a:r>
          </a:p>
          <a:p>
            <a:pPr lvl="0">
              <a:lnSpc>
                <a:spcPct val="90000"/>
              </a:lnSpc>
              <a:spcBef>
                <a:spcPts val="1000"/>
              </a:spcBef>
              <a:buClr>
                <a:schemeClr val="dk1"/>
              </a:buClr>
              <a:buSzPts val="2400"/>
            </a:pPr>
            <a:r>
              <a:rPr lang="pt-BR" sz="4000" dirty="0"/>
              <a:t>Memorando eletrônico para a DPGE</a:t>
            </a:r>
          </a:p>
          <a:p>
            <a:pPr lvl="0">
              <a:lnSpc>
                <a:spcPct val="90000"/>
              </a:lnSpc>
              <a:spcBef>
                <a:spcPts val="1000"/>
              </a:spcBef>
              <a:buClr>
                <a:schemeClr val="dk1"/>
              </a:buClr>
              <a:buSzPts val="2400"/>
            </a:pPr>
            <a:r>
              <a:rPr lang="pt-BR" sz="4000" dirty="0"/>
              <a:t>E-mail: sisplad@unifesspa.edu.br</a:t>
            </a:r>
          </a:p>
        </p:txBody>
      </p:sp>
    </p:spTree>
    <p:extLst>
      <p:ext uri="{BB962C8B-B14F-4D97-AF65-F5344CB8AC3E}">
        <p14:creationId xmlns:p14="http://schemas.microsoft.com/office/powerpoint/2010/main" val="2528726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Freeform 2"/>
          <p:cNvSpPr/>
          <p:nvPr/>
        </p:nvSpPr>
        <p:spPr>
          <a:xfrm rot="-10800000">
            <a:off x="-767491" y="-267060"/>
            <a:ext cx="7040955" cy="8801194"/>
          </a:xfrm>
          <a:custGeom>
            <a:avLst/>
            <a:gdLst/>
            <a:ahLst/>
            <a:cxnLst/>
            <a:rect l="l" t="t" r="r" b="b"/>
            <a:pathLst>
              <a:path w="7040955" h="8801194">
                <a:moveTo>
                  <a:pt x="0" y="0"/>
                </a:moveTo>
                <a:lnTo>
                  <a:pt x="7040955" y="0"/>
                </a:lnTo>
                <a:lnTo>
                  <a:pt x="7040955" y="8801194"/>
                </a:lnTo>
                <a:lnTo>
                  <a:pt x="0" y="88011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5421959" y="5695269"/>
            <a:ext cx="136287" cy="516432"/>
            <a:chOff x="0" y="0"/>
            <a:chExt cx="48124" cy="182355"/>
          </a:xfrm>
        </p:grpSpPr>
        <p:sp>
          <p:nvSpPr>
            <p:cNvPr id="4" name="Freeform 4"/>
            <p:cNvSpPr/>
            <p:nvPr/>
          </p:nvSpPr>
          <p:spPr>
            <a:xfrm>
              <a:off x="0" y="0"/>
              <a:ext cx="48124" cy="182355"/>
            </a:xfrm>
            <a:custGeom>
              <a:avLst/>
              <a:gdLst/>
              <a:ahLst/>
              <a:cxnLst/>
              <a:rect l="l" t="t" r="r" b="b"/>
              <a:pathLst>
                <a:path w="48124" h="182355">
                  <a:moveTo>
                    <a:pt x="0" y="0"/>
                  </a:moveTo>
                  <a:lnTo>
                    <a:pt x="48124" y="0"/>
                  </a:lnTo>
                  <a:lnTo>
                    <a:pt x="48124" y="182355"/>
                  </a:lnTo>
                  <a:lnTo>
                    <a:pt x="0" y="182355"/>
                  </a:lnTo>
                  <a:close/>
                </a:path>
              </a:pathLst>
            </a:custGeom>
            <a:solidFill>
              <a:srgbClr val="9DF069"/>
            </a:solidFill>
          </p:spPr>
        </p:sp>
        <p:sp>
          <p:nvSpPr>
            <p:cNvPr id="5" name="TextBox 5"/>
            <p:cNvSpPr txBox="1"/>
            <p:nvPr/>
          </p:nvSpPr>
          <p:spPr>
            <a:xfrm>
              <a:off x="0" y="-9525"/>
              <a:ext cx="48124" cy="191880"/>
            </a:xfrm>
            <a:prstGeom prst="rect">
              <a:avLst/>
            </a:prstGeom>
          </p:spPr>
          <p:txBody>
            <a:bodyPr lIns="28575" tIns="28575" rIns="28575" bIns="28575" rtlCol="0" anchor="ctr"/>
            <a:lstStyle/>
            <a:p>
              <a:pPr algn="ctr">
                <a:lnSpc>
                  <a:spcPts val="1496"/>
                </a:lnSpc>
              </a:pPr>
              <a:endParaRPr/>
            </a:p>
          </p:txBody>
        </p:sp>
      </p:grpSp>
      <p:sp>
        <p:nvSpPr>
          <p:cNvPr id="6" name="Freeform 6"/>
          <p:cNvSpPr/>
          <p:nvPr/>
        </p:nvSpPr>
        <p:spPr>
          <a:xfrm>
            <a:off x="6259168" y="1028700"/>
            <a:ext cx="5769663" cy="2144391"/>
          </a:xfrm>
          <a:custGeom>
            <a:avLst/>
            <a:gdLst/>
            <a:ahLst/>
            <a:cxnLst/>
            <a:rect l="l" t="t" r="r" b="b"/>
            <a:pathLst>
              <a:path w="5769663" h="2144391">
                <a:moveTo>
                  <a:pt x="0" y="0"/>
                </a:moveTo>
                <a:lnTo>
                  <a:pt x="5769664" y="0"/>
                </a:lnTo>
                <a:lnTo>
                  <a:pt x="5769664" y="2144391"/>
                </a:lnTo>
                <a:lnTo>
                  <a:pt x="0" y="2144391"/>
                </a:lnTo>
                <a:lnTo>
                  <a:pt x="0" y="0"/>
                </a:lnTo>
                <a:close/>
              </a:path>
            </a:pathLst>
          </a:custGeom>
          <a:blipFill>
            <a:blip r:embed="rId4"/>
            <a:stretch>
              <a:fillRect/>
            </a:stretch>
          </a:blipFill>
        </p:spPr>
      </p:sp>
      <p:sp>
        <p:nvSpPr>
          <p:cNvPr id="7" name="TextBox 7"/>
          <p:cNvSpPr txBox="1"/>
          <p:nvPr/>
        </p:nvSpPr>
        <p:spPr>
          <a:xfrm>
            <a:off x="5562600" y="5676900"/>
            <a:ext cx="8901143" cy="531620"/>
          </a:xfrm>
          <a:prstGeom prst="rect">
            <a:avLst/>
          </a:prstGeom>
        </p:spPr>
        <p:txBody>
          <a:bodyPr lIns="0" tIns="0" rIns="0" bIns="0" rtlCol="0" anchor="t">
            <a:spAutoFit/>
          </a:bodyPr>
          <a:lstStyle/>
          <a:p>
            <a:pPr marL="0" lvl="0" indent="0" algn="just">
              <a:lnSpc>
                <a:spcPts val="4371"/>
              </a:lnSpc>
            </a:pPr>
            <a:r>
              <a:rPr lang="en-US" sz="3553" dirty="0" err="1">
                <a:latin typeface="Cocomat Pro"/>
                <a:ea typeface="Cocomat Pro"/>
                <a:cs typeface="Cocomat Pro"/>
                <a:sym typeface="Cocomat Pro"/>
              </a:rPr>
              <a:t>Agradecemos</a:t>
            </a:r>
            <a:r>
              <a:rPr lang="en-US" sz="3553" dirty="0">
                <a:latin typeface="Cocomat Pro"/>
                <a:ea typeface="Cocomat Pro"/>
                <a:cs typeface="Cocomat Pro"/>
                <a:sym typeface="Cocomat Pro"/>
              </a:rPr>
              <a:t> a </a:t>
            </a:r>
            <a:r>
              <a:rPr lang="en-US" sz="3553" dirty="0" err="1">
                <a:latin typeface="Cocomat Pro"/>
                <a:ea typeface="Cocomat Pro"/>
                <a:cs typeface="Cocomat Pro"/>
                <a:sym typeface="Cocomat Pro"/>
              </a:rPr>
              <a:t>sua</a:t>
            </a:r>
            <a:r>
              <a:rPr lang="en-US" sz="3553" dirty="0">
                <a:latin typeface="Cocomat Pro"/>
                <a:ea typeface="Cocomat Pro"/>
                <a:cs typeface="Cocomat Pro"/>
                <a:sym typeface="Cocomat Pro"/>
              </a:rPr>
              <a:t> </a:t>
            </a:r>
            <a:r>
              <a:rPr lang="en-US" sz="3553" dirty="0" err="1">
                <a:latin typeface="Cocomat Pro"/>
                <a:ea typeface="Cocomat Pro"/>
                <a:cs typeface="Cocomat Pro"/>
                <a:sym typeface="Cocomat Pro"/>
              </a:rPr>
              <a:t>participação</a:t>
            </a:r>
            <a:r>
              <a:rPr lang="en-US" sz="3553" dirty="0">
                <a:latin typeface="Cocomat Pro"/>
                <a:ea typeface="Cocomat Pro"/>
                <a:cs typeface="Cocomat Pro"/>
                <a:sym typeface="Cocomat Pro"/>
              </a:rPr>
              <a:t>.</a:t>
            </a:r>
          </a:p>
        </p:txBody>
      </p:sp>
      <p:sp>
        <p:nvSpPr>
          <p:cNvPr id="8" name="Freeform 8"/>
          <p:cNvSpPr/>
          <p:nvPr/>
        </p:nvSpPr>
        <p:spPr>
          <a:xfrm>
            <a:off x="11799100" y="2385152"/>
            <a:ext cx="7040955" cy="8801194"/>
          </a:xfrm>
          <a:custGeom>
            <a:avLst/>
            <a:gdLst/>
            <a:ahLst/>
            <a:cxnLst/>
            <a:rect l="l" t="t" r="r" b="b"/>
            <a:pathLst>
              <a:path w="7040955" h="8801194">
                <a:moveTo>
                  <a:pt x="0" y="0"/>
                </a:moveTo>
                <a:lnTo>
                  <a:pt x="7040955" y="0"/>
                </a:lnTo>
                <a:lnTo>
                  <a:pt x="7040955" y="8801194"/>
                </a:lnTo>
                <a:lnTo>
                  <a:pt x="0" y="880119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TextBox 2"/>
          <p:cNvSpPr txBox="1"/>
          <p:nvPr/>
        </p:nvSpPr>
        <p:spPr>
          <a:xfrm>
            <a:off x="480455" y="2860070"/>
            <a:ext cx="6515099" cy="5370701"/>
          </a:xfrm>
          <a:prstGeom prst="rect">
            <a:avLst/>
          </a:prstGeom>
        </p:spPr>
        <p:txBody>
          <a:bodyPr wrap="square" lIns="0" tIns="0" rIns="0" bIns="0" rtlCol="0" anchor="t">
            <a:spAutoFit/>
          </a:bodyPr>
          <a:lstStyle/>
          <a:p>
            <a:pPr lvl="0" algn="just">
              <a:lnSpc>
                <a:spcPct val="90000"/>
              </a:lnSpc>
              <a:buClr>
                <a:schemeClr val="bg1"/>
              </a:buClr>
              <a:buSzPts val="2400"/>
            </a:pPr>
            <a:r>
              <a:rPr lang="pt-BR" sz="3600" dirty="0">
                <a:ea typeface="Calibri"/>
                <a:cs typeface="Calibri"/>
                <a:sym typeface="Calibri"/>
              </a:rPr>
              <a:t> O Sistema de Planejamento das Atividades Docentes (SISPLAD) da </a:t>
            </a:r>
            <a:r>
              <a:rPr lang="pt-BR" sz="3600" dirty="0" err="1">
                <a:ea typeface="Calibri"/>
                <a:cs typeface="Calibri"/>
                <a:sym typeface="Calibri"/>
              </a:rPr>
              <a:t>Unifesspa</a:t>
            </a:r>
            <a:r>
              <a:rPr lang="pt-BR" sz="3600" dirty="0">
                <a:ea typeface="Calibri"/>
                <a:cs typeface="Calibri"/>
                <a:sym typeface="Calibri"/>
              </a:rPr>
              <a:t>, é o sistema em que são registrados os Planos Acadêmicos/PIT de cada Unidade/docente;</a:t>
            </a:r>
            <a:endParaRPr lang="pt-BR" sz="3600" dirty="0"/>
          </a:p>
          <a:p>
            <a:pPr lvl="0" algn="just">
              <a:lnSpc>
                <a:spcPct val="90000"/>
              </a:lnSpc>
              <a:spcBef>
                <a:spcPts val="1000"/>
              </a:spcBef>
              <a:buClr>
                <a:schemeClr val="dk1"/>
              </a:buClr>
              <a:buSzPts val="2400"/>
            </a:pPr>
            <a:endParaRPr lang="pt-BR" sz="3600" dirty="0">
              <a:ea typeface="Calibri"/>
              <a:cs typeface="Calibri"/>
              <a:sym typeface="Calibri"/>
            </a:endParaRPr>
          </a:p>
          <a:p>
            <a:pPr lvl="0" algn="just">
              <a:lnSpc>
                <a:spcPct val="90000"/>
              </a:lnSpc>
              <a:spcBef>
                <a:spcPts val="1000"/>
              </a:spcBef>
              <a:buClr>
                <a:schemeClr val="bg1"/>
              </a:buClr>
              <a:buSzPts val="2400"/>
            </a:pPr>
            <a:r>
              <a:rPr lang="pt-BR" sz="3600" dirty="0">
                <a:ea typeface="Calibri"/>
                <a:cs typeface="Calibri"/>
                <a:sym typeface="Calibri"/>
              </a:rPr>
              <a:t> O SISPLAD pode ser acessado por meio do endereço:</a:t>
            </a:r>
            <a:endParaRPr lang="pt-BR" sz="3600" dirty="0"/>
          </a:p>
          <a:p>
            <a:pPr lvl="0" algn="ctr">
              <a:lnSpc>
                <a:spcPct val="90000"/>
              </a:lnSpc>
              <a:spcBef>
                <a:spcPts val="1000"/>
              </a:spcBef>
              <a:buClr>
                <a:schemeClr val="dk1"/>
              </a:buClr>
              <a:buSzPts val="1600"/>
            </a:pPr>
            <a:r>
              <a:rPr lang="pt-BR" sz="3600" u="sng" dirty="0">
                <a:ea typeface="Calibri"/>
                <a:cs typeface="Calibri"/>
                <a:sym typeface="Calibri"/>
                <a:hlinkClick r:id="rId2">
                  <a:extLst>
                    <a:ext uri="{A12FA001-AC4F-418D-AE19-62706E023703}">
                      <ahyp:hlinkClr xmlns:ahyp="http://schemas.microsoft.com/office/drawing/2018/hyperlinkcolor" val="tx"/>
                    </a:ext>
                  </a:extLst>
                </a:hlinkClick>
              </a:rPr>
              <a:t>https://sisplad.unifesspa.edu.br</a:t>
            </a:r>
            <a:endParaRPr lang="pt-BR" sz="3600" dirty="0">
              <a:ea typeface="Calibri"/>
              <a:cs typeface="Calibri"/>
              <a:sym typeface="Calibri"/>
            </a:endParaRPr>
          </a:p>
        </p:txBody>
      </p:sp>
      <p:sp>
        <p:nvSpPr>
          <p:cNvPr id="3" name="TextBox 3"/>
          <p:cNvSpPr txBox="1"/>
          <p:nvPr/>
        </p:nvSpPr>
        <p:spPr>
          <a:xfrm>
            <a:off x="0" y="624382"/>
            <a:ext cx="18288000" cy="518347"/>
          </a:xfrm>
          <a:prstGeom prst="rect">
            <a:avLst/>
          </a:prstGeom>
        </p:spPr>
        <p:txBody>
          <a:bodyPr lIns="0" tIns="0" rIns="0" bIns="0" rtlCol="0" anchor="t">
            <a:spAutoFit/>
          </a:bodyPr>
          <a:lstStyle/>
          <a:p>
            <a:pPr lvl="0" algn="ctr">
              <a:lnSpc>
                <a:spcPts val="4002"/>
              </a:lnSpc>
            </a:pPr>
            <a:r>
              <a:rPr lang="pt-BR" sz="4000" b="1" dirty="0"/>
              <a:t>O QUE É O SISPLAD?</a:t>
            </a:r>
            <a:endParaRPr lang="en-US" sz="4000" dirty="0">
              <a:latin typeface="Cocomat Pro Bold"/>
              <a:ea typeface="Cocomat Pro Bold"/>
              <a:cs typeface="Cocomat Pro Bold"/>
              <a:sym typeface="Cocomat Pro Bold"/>
            </a:endParaRPr>
          </a:p>
        </p:txBody>
      </p:sp>
      <p:sp>
        <p:nvSpPr>
          <p:cNvPr id="4" name="Freeform 4"/>
          <p:cNvSpPr/>
          <p:nvPr/>
        </p:nvSpPr>
        <p:spPr>
          <a:xfrm flipH="1" flipV="1">
            <a:off x="-197684"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5" name="Freeform 5"/>
          <p:cNvSpPr/>
          <p:nvPr/>
        </p:nvSpPr>
        <p:spPr>
          <a:xfrm flipH="1" flipV="1">
            <a:off x="1090586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6" name="Freeform 6"/>
          <p:cNvSpPr/>
          <p:nvPr/>
        </p:nvSpPr>
        <p:spPr>
          <a:xfrm rot="-10800000" flipH="1" flipV="1">
            <a:off x="5119430" y="8883789"/>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7" name="Freeform 7"/>
          <p:cNvSpPr/>
          <p:nvPr/>
        </p:nvSpPr>
        <p:spPr>
          <a:xfrm rot="-10800000" flipH="1" flipV="1">
            <a:off x="1626581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pic>
        <p:nvPicPr>
          <p:cNvPr id="8" name="Google Shape;100;p3">
            <a:extLst>
              <a:ext uri="{FF2B5EF4-FFF2-40B4-BE49-F238E27FC236}">
                <a16:creationId xmlns:a16="http://schemas.microsoft.com/office/drawing/2014/main" id="{FA4AFA4E-C0ED-4422-8964-2C540202D442}"/>
              </a:ext>
            </a:extLst>
          </p:cNvPr>
          <p:cNvPicPr preferRelativeResize="0"/>
          <p:nvPr/>
        </p:nvPicPr>
        <p:blipFill rotWithShape="1">
          <a:blip r:embed="rId7">
            <a:alphaModFix/>
          </a:blip>
          <a:srcRect/>
          <a:stretch/>
        </p:blipFill>
        <p:spPr>
          <a:xfrm>
            <a:off x="7749145" y="3009900"/>
            <a:ext cx="9929255" cy="5220871"/>
          </a:xfrm>
          <a:prstGeom prst="rect">
            <a:avLst/>
          </a:prstGeom>
          <a:noFill/>
          <a:ln w="9525" cap="flat" cmpd="sng">
            <a:solidFill>
              <a:srgbClr val="7F6000"/>
            </a:solidFill>
            <a:prstDash val="solid"/>
            <a:round/>
            <a:headEnd type="none" w="sm" len="sm"/>
            <a:tailEnd type="none" w="sm" len="sm"/>
          </a:ln>
        </p:spPr>
      </p:pic>
      <p:grpSp>
        <p:nvGrpSpPr>
          <p:cNvPr id="9" name="Group 3">
            <a:extLst>
              <a:ext uri="{FF2B5EF4-FFF2-40B4-BE49-F238E27FC236}">
                <a16:creationId xmlns:a16="http://schemas.microsoft.com/office/drawing/2014/main" id="{C1364751-BDD9-465E-A88B-CC8FA2377430}"/>
              </a:ext>
            </a:extLst>
          </p:cNvPr>
          <p:cNvGrpSpPr/>
          <p:nvPr/>
        </p:nvGrpSpPr>
        <p:grpSpPr>
          <a:xfrm>
            <a:off x="344168" y="2851027"/>
            <a:ext cx="136287" cy="516432"/>
            <a:chOff x="0" y="0"/>
            <a:chExt cx="48124" cy="182355"/>
          </a:xfrm>
        </p:grpSpPr>
        <p:sp>
          <p:nvSpPr>
            <p:cNvPr id="10" name="Freeform 4">
              <a:extLst>
                <a:ext uri="{FF2B5EF4-FFF2-40B4-BE49-F238E27FC236}">
                  <a16:creationId xmlns:a16="http://schemas.microsoft.com/office/drawing/2014/main" id="{77335CA7-7D5F-4DED-860E-57FFAB0BE396}"/>
                </a:ext>
              </a:extLst>
            </p:cNvPr>
            <p:cNvSpPr/>
            <p:nvPr/>
          </p:nvSpPr>
          <p:spPr>
            <a:xfrm>
              <a:off x="0" y="0"/>
              <a:ext cx="48124" cy="182355"/>
            </a:xfrm>
            <a:custGeom>
              <a:avLst/>
              <a:gdLst/>
              <a:ahLst/>
              <a:cxnLst/>
              <a:rect l="l" t="t" r="r" b="b"/>
              <a:pathLst>
                <a:path w="48124" h="182355">
                  <a:moveTo>
                    <a:pt x="0" y="0"/>
                  </a:moveTo>
                  <a:lnTo>
                    <a:pt x="48124" y="0"/>
                  </a:lnTo>
                  <a:lnTo>
                    <a:pt x="48124" y="182355"/>
                  </a:lnTo>
                  <a:lnTo>
                    <a:pt x="0" y="182355"/>
                  </a:lnTo>
                  <a:close/>
                </a:path>
              </a:pathLst>
            </a:custGeom>
            <a:solidFill>
              <a:srgbClr val="9DF069"/>
            </a:solidFill>
          </p:spPr>
        </p:sp>
        <p:sp>
          <p:nvSpPr>
            <p:cNvPr id="11" name="TextBox 5">
              <a:extLst>
                <a:ext uri="{FF2B5EF4-FFF2-40B4-BE49-F238E27FC236}">
                  <a16:creationId xmlns:a16="http://schemas.microsoft.com/office/drawing/2014/main" id="{F8FC0B99-EB68-4A03-8C17-7E2673EF61E3}"/>
                </a:ext>
              </a:extLst>
            </p:cNvPr>
            <p:cNvSpPr txBox="1"/>
            <p:nvPr/>
          </p:nvSpPr>
          <p:spPr>
            <a:xfrm>
              <a:off x="0" y="-9525"/>
              <a:ext cx="48124" cy="191880"/>
            </a:xfrm>
            <a:prstGeom prst="rect">
              <a:avLst/>
            </a:prstGeom>
          </p:spPr>
          <p:txBody>
            <a:bodyPr lIns="28575" tIns="28575" rIns="28575" bIns="28575" rtlCol="0" anchor="ctr"/>
            <a:lstStyle/>
            <a:p>
              <a:pPr algn="ctr">
                <a:lnSpc>
                  <a:spcPts val="1496"/>
                </a:lnSpc>
              </a:pPr>
              <a:endParaRPr/>
            </a:p>
          </p:txBody>
        </p:sp>
      </p:grpSp>
      <p:grpSp>
        <p:nvGrpSpPr>
          <p:cNvPr id="12" name="Group 3">
            <a:extLst>
              <a:ext uri="{FF2B5EF4-FFF2-40B4-BE49-F238E27FC236}">
                <a16:creationId xmlns:a16="http://schemas.microsoft.com/office/drawing/2014/main" id="{EF055E6F-DC57-4DD9-95C2-2F46E75D4B0F}"/>
              </a:ext>
            </a:extLst>
          </p:cNvPr>
          <p:cNvGrpSpPr/>
          <p:nvPr/>
        </p:nvGrpSpPr>
        <p:grpSpPr>
          <a:xfrm>
            <a:off x="352439" y="6596750"/>
            <a:ext cx="136287" cy="516432"/>
            <a:chOff x="0" y="0"/>
            <a:chExt cx="48124" cy="182355"/>
          </a:xfrm>
        </p:grpSpPr>
        <p:sp>
          <p:nvSpPr>
            <p:cNvPr id="13" name="Freeform 4">
              <a:extLst>
                <a:ext uri="{FF2B5EF4-FFF2-40B4-BE49-F238E27FC236}">
                  <a16:creationId xmlns:a16="http://schemas.microsoft.com/office/drawing/2014/main" id="{38AC347E-DA71-42D2-8517-F1379B4AD969}"/>
                </a:ext>
              </a:extLst>
            </p:cNvPr>
            <p:cNvSpPr/>
            <p:nvPr/>
          </p:nvSpPr>
          <p:spPr>
            <a:xfrm>
              <a:off x="0" y="0"/>
              <a:ext cx="48124" cy="182355"/>
            </a:xfrm>
            <a:custGeom>
              <a:avLst/>
              <a:gdLst/>
              <a:ahLst/>
              <a:cxnLst/>
              <a:rect l="l" t="t" r="r" b="b"/>
              <a:pathLst>
                <a:path w="48124" h="182355">
                  <a:moveTo>
                    <a:pt x="0" y="0"/>
                  </a:moveTo>
                  <a:lnTo>
                    <a:pt x="48124" y="0"/>
                  </a:lnTo>
                  <a:lnTo>
                    <a:pt x="48124" y="182355"/>
                  </a:lnTo>
                  <a:lnTo>
                    <a:pt x="0" y="182355"/>
                  </a:lnTo>
                  <a:close/>
                </a:path>
              </a:pathLst>
            </a:custGeom>
            <a:solidFill>
              <a:srgbClr val="9DF069"/>
            </a:solidFill>
          </p:spPr>
        </p:sp>
        <p:sp>
          <p:nvSpPr>
            <p:cNvPr id="14" name="TextBox 5">
              <a:extLst>
                <a:ext uri="{FF2B5EF4-FFF2-40B4-BE49-F238E27FC236}">
                  <a16:creationId xmlns:a16="http://schemas.microsoft.com/office/drawing/2014/main" id="{8A7680C8-FE02-44DB-8ECB-94377F26337A}"/>
                </a:ext>
              </a:extLst>
            </p:cNvPr>
            <p:cNvSpPr txBox="1"/>
            <p:nvPr/>
          </p:nvSpPr>
          <p:spPr>
            <a:xfrm>
              <a:off x="0" y="-9525"/>
              <a:ext cx="48124" cy="191880"/>
            </a:xfrm>
            <a:prstGeom prst="rect">
              <a:avLst/>
            </a:prstGeom>
          </p:spPr>
          <p:txBody>
            <a:bodyPr lIns="28575" tIns="28575" rIns="28575" bIns="28575" rtlCol="0" anchor="ctr"/>
            <a:lstStyle/>
            <a:p>
              <a:pPr algn="ctr">
                <a:lnSpc>
                  <a:spcPts val="1496"/>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Freeform 2"/>
          <p:cNvSpPr/>
          <p:nvPr/>
        </p:nvSpPr>
        <p:spPr>
          <a:xfrm flipH="1" flipV="1">
            <a:off x="0"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flipH="1" flipV="1">
            <a:off x="1110355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10800000" flipH="1" flipV="1">
            <a:off x="5317114" y="-1246495"/>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10800000" flipH="1" flipV="1">
            <a:off x="1646350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6" name="TextBox 6"/>
          <p:cNvSpPr txBox="1"/>
          <p:nvPr/>
        </p:nvSpPr>
        <p:spPr>
          <a:xfrm>
            <a:off x="618178" y="2620401"/>
            <a:ext cx="17090837" cy="5796459"/>
          </a:xfrm>
          <a:prstGeom prst="rect">
            <a:avLst/>
          </a:prstGeom>
        </p:spPr>
        <p:txBody>
          <a:bodyPr wrap="square" lIns="0" tIns="0" rIns="0" bIns="0" rtlCol="0" anchor="t">
            <a:spAutoFit/>
          </a:bodyPr>
          <a:lstStyle/>
          <a:p>
            <a:pPr lvl="0" algn="just">
              <a:lnSpc>
                <a:spcPct val="90000"/>
              </a:lnSpc>
              <a:buClr>
                <a:schemeClr val="bg1"/>
              </a:buClr>
              <a:buSzPts val="2400"/>
            </a:pPr>
            <a:r>
              <a:rPr lang="pt-BR" sz="4000" dirty="0">
                <a:latin typeface="Calibri" panose="020F0502020204030204" pitchFamily="34" charset="0"/>
                <a:cs typeface="Calibri" panose="020F0502020204030204" pitchFamily="34" charset="0"/>
              </a:rPr>
              <a:t> No Calendário Acadêmico da </a:t>
            </a:r>
            <a:r>
              <a:rPr lang="pt-BR" sz="4000" dirty="0" err="1">
                <a:latin typeface="Calibri" panose="020F0502020204030204" pitchFamily="34" charset="0"/>
                <a:cs typeface="Calibri" panose="020F0502020204030204" pitchFamily="34" charset="0"/>
              </a:rPr>
              <a:t>Unifesspa</a:t>
            </a:r>
            <a:r>
              <a:rPr lang="pt-BR" sz="4000" dirty="0">
                <a:latin typeface="Calibri" panose="020F0502020204030204" pitchFamily="34" charset="0"/>
                <a:cs typeface="Calibri" panose="020F0502020204030204" pitchFamily="34" charset="0"/>
              </a:rPr>
              <a:t>, consta um período denominado de “planejamento acadêmico” no qual as Subunidades/Unidades discutem as atividades que serão desenvolvidas ao longo do período/semestre e aprovam os </a:t>
            </a:r>
            <a:r>
              <a:rPr lang="pt-BR" sz="4000" dirty="0" err="1">
                <a:latin typeface="Calibri" panose="020F0502020204030204" pitchFamily="34" charset="0"/>
                <a:cs typeface="Calibri" panose="020F0502020204030204" pitchFamily="34" charset="0"/>
              </a:rPr>
              <a:t>PITs</a:t>
            </a:r>
            <a:r>
              <a:rPr lang="pt-BR" sz="4000" dirty="0">
                <a:latin typeface="Calibri" panose="020F0502020204030204" pitchFamily="34" charset="0"/>
                <a:cs typeface="Calibri" panose="020F0502020204030204" pitchFamily="34" charset="0"/>
              </a:rPr>
              <a:t>/Planos Acadêmicos;</a:t>
            </a:r>
          </a:p>
          <a:p>
            <a:pPr marL="228600" lvl="0" indent="-76200" algn="just">
              <a:lnSpc>
                <a:spcPct val="90000"/>
              </a:lnSpc>
              <a:spcBef>
                <a:spcPts val="1000"/>
              </a:spcBef>
              <a:buClr>
                <a:schemeClr val="dk1"/>
              </a:buClr>
              <a:buSzPts val="2400"/>
            </a:pPr>
            <a:endParaRPr lang="pt-BR" sz="4000" dirty="0">
              <a:latin typeface="Calibri" panose="020F0502020204030204" pitchFamily="34" charset="0"/>
              <a:cs typeface="Calibri" panose="020F0502020204030204" pitchFamily="34" charset="0"/>
            </a:endParaRPr>
          </a:p>
          <a:p>
            <a:pPr lvl="0" algn="just">
              <a:lnSpc>
                <a:spcPct val="90000"/>
              </a:lnSpc>
              <a:spcBef>
                <a:spcPts val="1000"/>
              </a:spcBef>
              <a:buClr>
                <a:schemeClr val="bg1"/>
              </a:buClr>
              <a:buSzPts val="2400"/>
            </a:pPr>
            <a:r>
              <a:rPr lang="pt-BR" sz="4000" dirty="0">
                <a:latin typeface="Calibri" panose="020F0502020204030204" pitchFamily="34" charset="0"/>
                <a:cs typeface="Calibri" panose="020F0502020204030204" pitchFamily="34" charset="0"/>
              </a:rPr>
              <a:t> Neste período, o(a) docente deve preencher o “Formulário Plano Individual de Trabalho” disponível na página da PROEG  no link </a:t>
            </a:r>
            <a:r>
              <a:rPr lang="pt-BR" sz="4000" u="sng"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https://proeg.unifesspa.edu.br/orienta%C3%A7%C3%B5es.html</a:t>
            </a:r>
            <a:r>
              <a:rPr lang="pt-BR" sz="4000" dirty="0">
                <a:solidFill>
                  <a:schemeClr val="bg1"/>
                </a:solidFill>
                <a:latin typeface="Calibri" panose="020F0502020204030204" pitchFamily="34" charset="0"/>
                <a:cs typeface="Calibri" panose="020F0502020204030204" pitchFamily="34" charset="0"/>
              </a:rPr>
              <a:t> </a:t>
            </a:r>
            <a:r>
              <a:rPr lang="pt-BR" sz="4000" dirty="0">
                <a:latin typeface="Calibri" panose="020F0502020204030204" pitchFamily="34" charset="0"/>
                <a:cs typeface="Calibri" panose="020F0502020204030204" pitchFamily="34" charset="0"/>
              </a:rPr>
              <a:t>e apresentar para a sua Subunidade, no prazo estipulado pela mesma, para posterior aprovação pela Subunidade e Unidade Acadêmica e registro no SISPLAD;</a:t>
            </a:r>
          </a:p>
        </p:txBody>
      </p:sp>
      <p:sp>
        <p:nvSpPr>
          <p:cNvPr id="7" name="TextBox 7"/>
          <p:cNvSpPr txBox="1"/>
          <p:nvPr/>
        </p:nvSpPr>
        <p:spPr>
          <a:xfrm>
            <a:off x="578985" y="1801624"/>
            <a:ext cx="17130030" cy="577081"/>
          </a:xfrm>
          <a:prstGeom prst="rect">
            <a:avLst/>
          </a:prstGeom>
        </p:spPr>
        <p:txBody>
          <a:bodyPr lIns="0" tIns="0" rIns="0" bIns="0" rtlCol="0" anchor="t">
            <a:spAutoFit/>
          </a:bodyPr>
          <a:lstStyle/>
          <a:p>
            <a:pPr lvl="0" algn="ctr">
              <a:lnSpc>
                <a:spcPts val="4494"/>
              </a:lnSpc>
            </a:pPr>
            <a:r>
              <a:rPr lang="pt-BR" sz="4000" b="1" dirty="0"/>
              <a:t>QUANDO E COMO PREENCHER O PIT?</a:t>
            </a:r>
            <a:endParaRPr lang="en-US" sz="3653" dirty="0">
              <a:latin typeface="Cocomat Pro Bold"/>
              <a:ea typeface="Cocomat Pro Bold"/>
              <a:cs typeface="Cocomat Pro Bold"/>
              <a:sym typeface="Cocomat Pro Bold"/>
            </a:endParaRPr>
          </a:p>
        </p:txBody>
      </p:sp>
      <p:grpSp>
        <p:nvGrpSpPr>
          <p:cNvPr id="9" name="Group 3">
            <a:extLst>
              <a:ext uri="{FF2B5EF4-FFF2-40B4-BE49-F238E27FC236}">
                <a16:creationId xmlns:a16="http://schemas.microsoft.com/office/drawing/2014/main" id="{BBD47E65-2C61-4C2F-A988-09CC6E1437F5}"/>
              </a:ext>
            </a:extLst>
          </p:cNvPr>
          <p:cNvGrpSpPr/>
          <p:nvPr/>
        </p:nvGrpSpPr>
        <p:grpSpPr>
          <a:xfrm>
            <a:off x="420286" y="2636089"/>
            <a:ext cx="136287" cy="516432"/>
            <a:chOff x="0" y="0"/>
            <a:chExt cx="48124" cy="182355"/>
          </a:xfrm>
        </p:grpSpPr>
        <p:sp>
          <p:nvSpPr>
            <p:cNvPr id="10" name="Freeform 4">
              <a:extLst>
                <a:ext uri="{FF2B5EF4-FFF2-40B4-BE49-F238E27FC236}">
                  <a16:creationId xmlns:a16="http://schemas.microsoft.com/office/drawing/2014/main" id="{AAAB2091-84F5-4288-B3C2-74C71793051D}"/>
                </a:ext>
              </a:extLst>
            </p:cNvPr>
            <p:cNvSpPr/>
            <p:nvPr/>
          </p:nvSpPr>
          <p:spPr>
            <a:xfrm>
              <a:off x="0" y="0"/>
              <a:ext cx="48124" cy="182355"/>
            </a:xfrm>
            <a:custGeom>
              <a:avLst/>
              <a:gdLst/>
              <a:ahLst/>
              <a:cxnLst/>
              <a:rect l="l" t="t" r="r" b="b"/>
              <a:pathLst>
                <a:path w="48124" h="182355">
                  <a:moveTo>
                    <a:pt x="0" y="0"/>
                  </a:moveTo>
                  <a:lnTo>
                    <a:pt x="48124" y="0"/>
                  </a:lnTo>
                  <a:lnTo>
                    <a:pt x="48124" y="182355"/>
                  </a:lnTo>
                  <a:lnTo>
                    <a:pt x="0" y="182355"/>
                  </a:lnTo>
                  <a:close/>
                </a:path>
              </a:pathLst>
            </a:custGeom>
            <a:solidFill>
              <a:srgbClr val="9DF069"/>
            </a:solidFill>
          </p:spPr>
        </p:sp>
        <p:sp>
          <p:nvSpPr>
            <p:cNvPr id="11" name="TextBox 5">
              <a:extLst>
                <a:ext uri="{FF2B5EF4-FFF2-40B4-BE49-F238E27FC236}">
                  <a16:creationId xmlns:a16="http://schemas.microsoft.com/office/drawing/2014/main" id="{E58E3C7B-636A-4F82-AD0C-440101CEA6EC}"/>
                </a:ext>
              </a:extLst>
            </p:cNvPr>
            <p:cNvSpPr txBox="1"/>
            <p:nvPr/>
          </p:nvSpPr>
          <p:spPr>
            <a:xfrm>
              <a:off x="0" y="-9525"/>
              <a:ext cx="48124" cy="191880"/>
            </a:xfrm>
            <a:prstGeom prst="rect">
              <a:avLst/>
            </a:prstGeom>
          </p:spPr>
          <p:txBody>
            <a:bodyPr lIns="28575" tIns="28575" rIns="28575" bIns="28575" rtlCol="0" anchor="ctr"/>
            <a:lstStyle/>
            <a:p>
              <a:pPr algn="ctr">
                <a:lnSpc>
                  <a:spcPts val="1496"/>
                </a:lnSpc>
              </a:pPr>
              <a:endParaRPr/>
            </a:p>
          </p:txBody>
        </p:sp>
      </p:grpSp>
      <p:grpSp>
        <p:nvGrpSpPr>
          <p:cNvPr id="12" name="Group 3">
            <a:extLst>
              <a:ext uri="{FF2B5EF4-FFF2-40B4-BE49-F238E27FC236}">
                <a16:creationId xmlns:a16="http://schemas.microsoft.com/office/drawing/2014/main" id="{6103B19E-FFF9-4418-B2B6-7B203A253310}"/>
              </a:ext>
            </a:extLst>
          </p:cNvPr>
          <p:cNvGrpSpPr/>
          <p:nvPr/>
        </p:nvGrpSpPr>
        <p:grpSpPr>
          <a:xfrm>
            <a:off x="453942" y="5595270"/>
            <a:ext cx="136287" cy="516432"/>
            <a:chOff x="0" y="0"/>
            <a:chExt cx="48124" cy="182355"/>
          </a:xfrm>
        </p:grpSpPr>
        <p:sp>
          <p:nvSpPr>
            <p:cNvPr id="13" name="Freeform 4">
              <a:extLst>
                <a:ext uri="{FF2B5EF4-FFF2-40B4-BE49-F238E27FC236}">
                  <a16:creationId xmlns:a16="http://schemas.microsoft.com/office/drawing/2014/main" id="{84772AD2-0FA0-43D4-8DDB-C2918EF836EF}"/>
                </a:ext>
              </a:extLst>
            </p:cNvPr>
            <p:cNvSpPr/>
            <p:nvPr/>
          </p:nvSpPr>
          <p:spPr>
            <a:xfrm>
              <a:off x="0" y="0"/>
              <a:ext cx="48124" cy="182355"/>
            </a:xfrm>
            <a:custGeom>
              <a:avLst/>
              <a:gdLst/>
              <a:ahLst/>
              <a:cxnLst/>
              <a:rect l="l" t="t" r="r" b="b"/>
              <a:pathLst>
                <a:path w="48124" h="182355">
                  <a:moveTo>
                    <a:pt x="0" y="0"/>
                  </a:moveTo>
                  <a:lnTo>
                    <a:pt x="48124" y="0"/>
                  </a:lnTo>
                  <a:lnTo>
                    <a:pt x="48124" y="182355"/>
                  </a:lnTo>
                  <a:lnTo>
                    <a:pt x="0" y="182355"/>
                  </a:lnTo>
                  <a:close/>
                </a:path>
              </a:pathLst>
            </a:custGeom>
            <a:solidFill>
              <a:srgbClr val="9DF069"/>
            </a:solidFill>
          </p:spPr>
        </p:sp>
        <p:sp>
          <p:nvSpPr>
            <p:cNvPr id="14" name="TextBox 5">
              <a:extLst>
                <a:ext uri="{FF2B5EF4-FFF2-40B4-BE49-F238E27FC236}">
                  <a16:creationId xmlns:a16="http://schemas.microsoft.com/office/drawing/2014/main" id="{FD61FE79-5F0E-4C56-94C3-AC8D2577BBF4}"/>
                </a:ext>
              </a:extLst>
            </p:cNvPr>
            <p:cNvSpPr txBox="1"/>
            <p:nvPr/>
          </p:nvSpPr>
          <p:spPr>
            <a:xfrm>
              <a:off x="0" y="-9525"/>
              <a:ext cx="48124" cy="191880"/>
            </a:xfrm>
            <a:prstGeom prst="rect">
              <a:avLst/>
            </a:prstGeom>
          </p:spPr>
          <p:txBody>
            <a:bodyPr lIns="28575" tIns="28575" rIns="28575" bIns="28575" rtlCol="0" anchor="ctr"/>
            <a:lstStyle/>
            <a:p>
              <a:pPr algn="ctr">
                <a:lnSpc>
                  <a:spcPts val="1496"/>
                </a:lnSpc>
              </a:pPr>
              <a:endParaRPr/>
            </a:p>
          </p:txBody>
        </p:sp>
      </p:grpSp>
    </p:spTree>
    <p:extLst>
      <p:ext uri="{BB962C8B-B14F-4D97-AF65-F5344CB8AC3E}">
        <p14:creationId xmlns:p14="http://schemas.microsoft.com/office/powerpoint/2010/main" val="2153855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3" name="TextBox 3"/>
          <p:cNvSpPr txBox="1"/>
          <p:nvPr/>
        </p:nvSpPr>
        <p:spPr>
          <a:xfrm rot="16200000">
            <a:off x="-1389100" y="4589502"/>
            <a:ext cx="5867397" cy="1107996"/>
          </a:xfrm>
          <a:prstGeom prst="rect">
            <a:avLst/>
          </a:prstGeom>
          <a:solidFill>
            <a:srgbClr val="92D050"/>
          </a:solidFill>
        </p:spPr>
        <p:txBody>
          <a:bodyPr wrap="square" lIns="0" tIns="0" rIns="0" bIns="0" rtlCol="0" anchor="t">
            <a:spAutoFit/>
          </a:bodyPr>
          <a:lstStyle/>
          <a:p>
            <a:pPr lvl="0" algn="ctr"/>
            <a:r>
              <a:rPr lang="pt-BR" sz="3600" b="1" dirty="0">
                <a:ea typeface="Calibri"/>
                <a:cs typeface="Calibri"/>
                <a:sym typeface="Calibri"/>
              </a:rPr>
              <a:t>Formulário: Plano Individual de Trabalho – Docente:</a:t>
            </a:r>
            <a:endParaRPr lang="pt-BR" sz="3600" dirty="0"/>
          </a:p>
        </p:txBody>
      </p:sp>
      <p:sp>
        <p:nvSpPr>
          <p:cNvPr id="4" name="Freeform 4"/>
          <p:cNvSpPr/>
          <p:nvPr/>
        </p:nvSpPr>
        <p:spPr>
          <a:xfrm flipH="1" flipV="1">
            <a:off x="-197684"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flipH="1" flipV="1">
            <a:off x="1090586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6" name="Freeform 6"/>
          <p:cNvSpPr/>
          <p:nvPr/>
        </p:nvSpPr>
        <p:spPr>
          <a:xfrm rot="-10800000" flipH="1" flipV="1">
            <a:off x="5119430" y="8883789"/>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7" name="Freeform 7"/>
          <p:cNvSpPr/>
          <p:nvPr/>
        </p:nvSpPr>
        <p:spPr>
          <a:xfrm rot="-10800000" flipH="1" flipV="1">
            <a:off x="1626581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9" name="Google Shape;112;p5">
            <a:extLst>
              <a:ext uri="{FF2B5EF4-FFF2-40B4-BE49-F238E27FC236}">
                <a16:creationId xmlns:a16="http://schemas.microsoft.com/office/drawing/2014/main" id="{9955BD12-0125-4BB4-BBE6-98D14C28D806}"/>
              </a:ext>
            </a:extLst>
          </p:cNvPr>
          <p:cNvGrpSpPr/>
          <p:nvPr/>
        </p:nvGrpSpPr>
        <p:grpSpPr>
          <a:xfrm>
            <a:off x="3200400" y="419100"/>
            <a:ext cx="12750286" cy="8346143"/>
            <a:chOff x="1117600" y="0"/>
            <a:chExt cx="10371295" cy="6858000"/>
          </a:xfrm>
        </p:grpSpPr>
        <p:pic>
          <p:nvPicPr>
            <p:cNvPr id="10" name="Google Shape;113;p5">
              <a:extLst>
                <a:ext uri="{FF2B5EF4-FFF2-40B4-BE49-F238E27FC236}">
                  <a16:creationId xmlns:a16="http://schemas.microsoft.com/office/drawing/2014/main" id="{B748FF11-031C-47DC-8CE6-8A4372F41F40}"/>
                </a:ext>
              </a:extLst>
            </p:cNvPr>
            <p:cNvPicPr preferRelativeResize="0"/>
            <p:nvPr/>
          </p:nvPicPr>
          <p:blipFill rotWithShape="1">
            <a:blip r:embed="rId6">
              <a:alphaModFix/>
            </a:blip>
            <a:srcRect/>
            <a:stretch/>
          </p:blipFill>
          <p:spPr>
            <a:xfrm>
              <a:off x="1117600" y="0"/>
              <a:ext cx="5164518" cy="6858000"/>
            </a:xfrm>
            <a:prstGeom prst="rect">
              <a:avLst/>
            </a:prstGeom>
            <a:noFill/>
            <a:ln w="9525" cap="flat" cmpd="sng">
              <a:solidFill>
                <a:srgbClr val="7F6000"/>
              </a:solidFill>
              <a:prstDash val="solid"/>
              <a:round/>
              <a:headEnd type="none" w="sm" len="sm"/>
              <a:tailEnd type="none" w="sm" len="sm"/>
            </a:ln>
          </p:spPr>
        </p:pic>
        <p:pic>
          <p:nvPicPr>
            <p:cNvPr id="11" name="Google Shape;114;p5">
              <a:extLst>
                <a:ext uri="{FF2B5EF4-FFF2-40B4-BE49-F238E27FC236}">
                  <a16:creationId xmlns:a16="http://schemas.microsoft.com/office/drawing/2014/main" id="{A821D864-BBC2-43C5-9211-DF052E38E1FC}"/>
                </a:ext>
              </a:extLst>
            </p:cNvPr>
            <p:cNvPicPr preferRelativeResize="0"/>
            <p:nvPr/>
          </p:nvPicPr>
          <p:blipFill rotWithShape="1">
            <a:blip r:embed="rId7">
              <a:alphaModFix/>
            </a:blip>
            <a:srcRect/>
            <a:stretch/>
          </p:blipFill>
          <p:spPr>
            <a:xfrm>
              <a:off x="6282118" y="0"/>
              <a:ext cx="5206777" cy="6858000"/>
            </a:xfrm>
            <a:prstGeom prst="rect">
              <a:avLst/>
            </a:prstGeom>
            <a:noFill/>
            <a:ln w="9525" cap="flat" cmpd="sng">
              <a:solidFill>
                <a:srgbClr val="7F6000"/>
              </a:solidFill>
              <a:prstDash val="solid"/>
              <a:round/>
              <a:headEnd type="none" w="sm" len="sm"/>
              <a:tailEnd type="none" w="sm" len="sm"/>
            </a:ln>
          </p:spPr>
        </p:pic>
      </p:grpSp>
    </p:spTree>
    <p:extLst>
      <p:ext uri="{BB962C8B-B14F-4D97-AF65-F5344CB8AC3E}">
        <p14:creationId xmlns:p14="http://schemas.microsoft.com/office/powerpoint/2010/main" val="236736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Freeform 2"/>
          <p:cNvSpPr/>
          <p:nvPr/>
        </p:nvSpPr>
        <p:spPr>
          <a:xfrm flipH="1" flipV="1">
            <a:off x="0"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flipH="1" flipV="1">
            <a:off x="1110355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10800000" flipH="1" flipV="1">
            <a:off x="5317114" y="-1246495"/>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10800000" flipH="1" flipV="1">
            <a:off x="1646350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7" name="TextBox 7"/>
          <p:cNvSpPr txBox="1"/>
          <p:nvPr/>
        </p:nvSpPr>
        <p:spPr>
          <a:xfrm>
            <a:off x="578985" y="1801624"/>
            <a:ext cx="17130030" cy="615553"/>
          </a:xfrm>
          <a:prstGeom prst="rect">
            <a:avLst/>
          </a:prstGeom>
        </p:spPr>
        <p:txBody>
          <a:bodyPr lIns="0" tIns="0" rIns="0" bIns="0" rtlCol="0" anchor="t">
            <a:spAutoFit/>
          </a:bodyPr>
          <a:lstStyle/>
          <a:p>
            <a:pPr lvl="0" algn="ctr"/>
            <a:r>
              <a:rPr lang="pt-BR" sz="4000" b="1" dirty="0">
                <a:solidFill>
                  <a:schemeClr val="dk1"/>
                </a:solidFill>
                <a:ea typeface="Calibri"/>
                <a:cs typeface="Calibri"/>
                <a:sym typeface="Calibri"/>
              </a:rPr>
              <a:t>CRONOGRAMA DE TRABALHO SISPLAD 2024</a:t>
            </a:r>
            <a:endParaRPr lang="pt-BR" sz="4000" dirty="0"/>
          </a:p>
        </p:txBody>
      </p:sp>
      <p:graphicFrame>
        <p:nvGraphicFramePr>
          <p:cNvPr id="8" name="Google Shape;122;p6">
            <a:extLst>
              <a:ext uri="{FF2B5EF4-FFF2-40B4-BE49-F238E27FC236}">
                <a16:creationId xmlns:a16="http://schemas.microsoft.com/office/drawing/2014/main" id="{1410A38C-9942-469A-931F-14A4C0D504DF}"/>
              </a:ext>
            </a:extLst>
          </p:cNvPr>
          <p:cNvGraphicFramePr/>
          <p:nvPr>
            <p:extLst>
              <p:ext uri="{D42A27DB-BD31-4B8C-83A1-F6EECF244321}">
                <p14:modId xmlns:p14="http://schemas.microsoft.com/office/powerpoint/2010/main" val="840506256"/>
              </p:ext>
            </p:extLst>
          </p:nvPr>
        </p:nvGraphicFramePr>
        <p:xfrm>
          <a:off x="2200831" y="2764215"/>
          <a:ext cx="13944600" cy="3624731"/>
        </p:xfrm>
        <a:graphic>
          <a:graphicData uri="http://schemas.openxmlformats.org/drawingml/2006/table">
            <a:tbl>
              <a:tblPr firstRow="1" firstCol="1" bandRow="1">
                <a:noFill/>
              </a:tblPr>
              <a:tblGrid>
                <a:gridCol w="2484786">
                  <a:extLst>
                    <a:ext uri="{9D8B030D-6E8A-4147-A177-3AD203B41FA5}">
                      <a16:colId xmlns:a16="http://schemas.microsoft.com/office/drawing/2014/main" val="20000"/>
                    </a:ext>
                  </a:extLst>
                </a:gridCol>
                <a:gridCol w="3415571">
                  <a:extLst>
                    <a:ext uri="{9D8B030D-6E8A-4147-A177-3AD203B41FA5}">
                      <a16:colId xmlns:a16="http://schemas.microsoft.com/office/drawing/2014/main" val="20001"/>
                    </a:ext>
                  </a:extLst>
                </a:gridCol>
                <a:gridCol w="2378923">
                  <a:extLst>
                    <a:ext uri="{9D8B030D-6E8A-4147-A177-3AD203B41FA5}">
                      <a16:colId xmlns:a16="http://schemas.microsoft.com/office/drawing/2014/main" val="20002"/>
                    </a:ext>
                  </a:extLst>
                </a:gridCol>
                <a:gridCol w="3043465">
                  <a:extLst>
                    <a:ext uri="{9D8B030D-6E8A-4147-A177-3AD203B41FA5}">
                      <a16:colId xmlns:a16="http://schemas.microsoft.com/office/drawing/2014/main" val="793054113"/>
                    </a:ext>
                  </a:extLst>
                </a:gridCol>
                <a:gridCol w="2621855">
                  <a:extLst>
                    <a:ext uri="{9D8B030D-6E8A-4147-A177-3AD203B41FA5}">
                      <a16:colId xmlns:a16="http://schemas.microsoft.com/office/drawing/2014/main" val="1224012948"/>
                    </a:ext>
                  </a:extLst>
                </a:gridCol>
              </a:tblGrid>
              <a:tr h="1258444">
                <a:tc>
                  <a:txBody>
                    <a:bodyPr/>
                    <a:lstStyle/>
                    <a:p>
                      <a:pPr marL="0" marR="0" lvl="0" indent="0" algn="ctr" rtl="0">
                        <a:lnSpc>
                          <a:spcPct val="107000"/>
                        </a:lnSpc>
                        <a:spcBef>
                          <a:spcPts val="0"/>
                        </a:spcBef>
                        <a:spcAft>
                          <a:spcPts val="0"/>
                        </a:spcAft>
                        <a:buNone/>
                      </a:pPr>
                      <a:r>
                        <a:rPr lang="pt-BR" sz="1800" u="none" strike="noStrike" cap="none" dirty="0">
                          <a:solidFill>
                            <a:schemeClr val="dk1"/>
                          </a:solidFill>
                        </a:rPr>
                        <a:t>PLANO</a:t>
                      </a:r>
                      <a:endParaRPr sz="1600" u="none" strike="noStrike" cap="none" dirty="0">
                        <a:solidFill>
                          <a:schemeClr val="dk1"/>
                        </a:solidFill>
                        <a:latin typeface="Calibri"/>
                        <a:ea typeface="Calibri"/>
                        <a:cs typeface="Calibri"/>
                        <a:sym typeface="Calibri"/>
                      </a:endParaRPr>
                    </a:p>
                  </a:txBody>
                  <a:tcPr marL="54450" marR="544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cell3D prstMaterial="dkEdge">
                      <a:bevel prst="coolSlant"/>
                      <a:lightRig rig="flood" dir="t"/>
                    </a:cell3D>
                    <a:solidFill>
                      <a:schemeClr val="accent6">
                        <a:alpha val="69803"/>
                      </a:schemeClr>
                    </a:solidFill>
                  </a:tcPr>
                </a:tc>
                <a:tc>
                  <a:txBody>
                    <a:bodyPr/>
                    <a:lstStyle/>
                    <a:p>
                      <a:pPr marL="0" marR="0" lvl="0" indent="0" algn="ctr" rtl="0">
                        <a:lnSpc>
                          <a:spcPct val="107000"/>
                        </a:lnSpc>
                        <a:spcBef>
                          <a:spcPts val="0"/>
                        </a:spcBef>
                        <a:spcAft>
                          <a:spcPts val="0"/>
                        </a:spcAft>
                        <a:buNone/>
                      </a:pPr>
                      <a:r>
                        <a:rPr lang="pt-BR" sz="1800" u="none" strike="noStrike" cap="none" dirty="0">
                          <a:solidFill>
                            <a:schemeClr val="dk1"/>
                          </a:solidFill>
                        </a:rPr>
                        <a:t>PERÍODO DE REGISTRO DOS PLANOS NO SISPLAD</a:t>
                      </a:r>
                      <a:endParaRPr sz="1600" u="none" strike="noStrike" cap="none" dirty="0">
                        <a:solidFill>
                          <a:schemeClr val="dk1"/>
                        </a:solidFill>
                        <a:latin typeface="Calibri"/>
                        <a:ea typeface="Calibri"/>
                        <a:cs typeface="Calibri"/>
                        <a:sym typeface="Calibri"/>
                      </a:endParaRPr>
                    </a:p>
                  </a:txBody>
                  <a:tcPr marL="54450" marR="544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cell3D prstMaterial="dkEdge">
                      <a:bevel prst="coolSlant"/>
                      <a:lightRig rig="flood" dir="t"/>
                    </a:cell3D>
                    <a:solidFill>
                      <a:schemeClr val="accent6">
                        <a:alpha val="69803"/>
                      </a:schemeClr>
                    </a:solidFill>
                  </a:tcPr>
                </a:tc>
                <a:tc>
                  <a:txBody>
                    <a:bodyPr/>
                    <a:lstStyle/>
                    <a:p>
                      <a:pPr marL="0" marR="0" lvl="0" indent="0" algn="ctr" rtl="0">
                        <a:lnSpc>
                          <a:spcPct val="107000"/>
                        </a:lnSpc>
                        <a:spcBef>
                          <a:spcPts val="0"/>
                        </a:spcBef>
                        <a:spcAft>
                          <a:spcPts val="0"/>
                        </a:spcAft>
                        <a:buNone/>
                      </a:pPr>
                      <a:r>
                        <a:rPr lang="pt-BR" sz="1800" u="none" strike="noStrike" cap="none" dirty="0">
                          <a:solidFill>
                            <a:schemeClr val="dk1"/>
                          </a:solidFill>
                          <a:latin typeface="Calibri"/>
                          <a:ea typeface="Calibri"/>
                          <a:cs typeface="Calibri"/>
                          <a:sym typeface="Calibri"/>
                        </a:rPr>
                        <a:t>RESPONSÁVEL</a:t>
                      </a:r>
                      <a:endParaRPr sz="2000" dirty="0"/>
                    </a:p>
                  </a:txBody>
                  <a:tcPr marL="54450" marR="54450" marT="0"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cell3D prstMaterial="dkEdge">
                      <a:bevel prst="coolSlant"/>
                      <a:lightRig rig="flood" dir="t"/>
                    </a:cell3D>
                    <a:solidFill>
                      <a:schemeClr val="accent6">
                        <a:alpha val="69803"/>
                      </a:schemeClr>
                    </a:solidFill>
                  </a:tcPr>
                </a:tc>
                <a:tc>
                  <a:txBody>
                    <a:bodyPr/>
                    <a:lstStyle/>
                    <a:p>
                      <a:pPr marL="0" marR="0" lvl="0" indent="0" algn="ctr" rtl="0">
                        <a:lnSpc>
                          <a:spcPct val="107000"/>
                        </a:lnSpc>
                        <a:spcBef>
                          <a:spcPts val="0"/>
                        </a:spcBef>
                        <a:spcAft>
                          <a:spcPts val="0"/>
                        </a:spcAft>
                        <a:buNone/>
                      </a:pPr>
                      <a:r>
                        <a:rPr lang="pt-BR" dirty="0">
                          <a:solidFill>
                            <a:schemeClr val="tx1"/>
                          </a:solidFill>
                        </a:rPr>
                        <a:t>PERÍODO DE AJUSTE E RESPOSTAS DE INCONSISTÊNCIAS</a:t>
                      </a:r>
                      <a:endParaRPr dirty="0">
                        <a:solidFill>
                          <a:schemeClr val="tx1"/>
                        </a:solidFill>
                      </a:endParaRPr>
                    </a:p>
                  </a:txBody>
                  <a:tcPr marL="54450" marR="54450" marT="0"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cell3D prstMaterial="dkEdge">
                      <a:bevel prst="coolSlant"/>
                      <a:lightRig rig="flood" dir="t"/>
                    </a:cell3D>
                    <a:solidFill>
                      <a:schemeClr val="accent6">
                        <a:alpha val="69803"/>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pt-BR" sz="1800" u="none" strike="noStrike" cap="none" dirty="0">
                          <a:solidFill>
                            <a:schemeClr val="dk1"/>
                          </a:solidFill>
                          <a:latin typeface="Calibri"/>
                          <a:ea typeface="Calibri"/>
                          <a:cs typeface="Calibri"/>
                          <a:sym typeface="Calibri"/>
                        </a:rPr>
                        <a:t>RESPONSÁVEL</a:t>
                      </a:r>
                      <a:endParaRPr lang="pt-BR" dirty="0"/>
                    </a:p>
                  </a:txBody>
                  <a:tcPr marL="54450" marR="54450" marT="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cell3D prstMaterial="dkEdge">
                      <a:bevel prst="coolSlant"/>
                      <a:lightRig rig="flood" dir="t"/>
                    </a:cell3D>
                    <a:solidFill>
                      <a:schemeClr val="accent6">
                        <a:alpha val="69803"/>
                      </a:schemeClr>
                    </a:solidFill>
                  </a:tcPr>
                </a:tc>
                <a:extLst>
                  <a:ext uri="{0D108BD9-81ED-4DB2-BD59-A6C34878D82A}">
                    <a16:rowId xmlns:a16="http://schemas.microsoft.com/office/drawing/2014/main" val="10000"/>
                  </a:ext>
                </a:extLst>
              </a:tr>
              <a:tr h="1193856">
                <a:tc>
                  <a:txBody>
                    <a:bodyPr/>
                    <a:lstStyle/>
                    <a:p>
                      <a:pPr marL="0" marR="0" lvl="0" indent="0" algn="ctr" rtl="0">
                        <a:lnSpc>
                          <a:spcPct val="107000"/>
                        </a:lnSpc>
                        <a:spcBef>
                          <a:spcPts val="0"/>
                        </a:spcBef>
                        <a:spcAft>
                          <a:spcPts val="0"/>
                        </a:spcAft>
                        <a:buNone/>
                      </a:pPr>
                      <a:r>
                        <a:rPr lang="pt-BR" sz="1800" u="none" strike="noStrike" cap="none" dirty="0">
                          <a:solidFill>
                            <a:schemeClr val="dk1"/>
                          </a:solidFill>
                        </a:rPr>
                        <a:t>1° semestre de 2024</a:t>
                      </a:r>
                      <a:endParaRPr sz="1600" u="none" strike="noStrike" cap="none" dirty="0">
                        <a:solidFill>
                          <a:schemeClr val="dk1"/>
                        </a:solidFill>
                        <a:latin typeface="Calibri"/>
                        <a:ea typeface="Calibri"/>
                        <a:cs typeface="Calibri"/>
                        <a:sym typeface="Calibri"/>
                      </a:endParaRPr>
                    </a:p>
                  </a:txBody>
                  <a:tcPr marL="54450" marR="54450"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cell3D prstMaterial="dkEdge">
                      <a:bevel prst="coolSlant"/>
                      <a:lightRig rig="flood" dir="t"/>
                    </a:cell3D>
                    <a:solidFill>
                      <a:schemeClr val="accent6"/>
                    </a:solidFill>
                  </a:tcPr>
                </a:tc>
                <a:tc>
                  <a:txBody>
                    <a:bodyPr/>
                    <a:lstStyle/>
                    <a:p>
                      <a:pPr marL="0" marR="0" lvl="0" indent="0" algn="ctr" rtl="0">
                        <a:lnSpc>
                          <a:spcPct val="107000"/>
                        </a:lnSpc>
                        <a:spcBef>
                          <a:spcPts val="0"/>
                        </a:spcBef>
                        <a:spcAft>
                          <a:spcPts val="0"/>
                        </a:spcAft>
                        <a:buNone/>
                      </a:pPr>
                      <a:r>
                        <a:rPr lang="pt-BR" sz="1800" u="none" strike="noStrike" cap="none" dirty="0"/>
                        <a:t>05/08/2024 a 06/09/2024</a:t>
                      </a:r>
                      <a:endParaRPr sz="1600" u="none" strike="noStrike" cap="none" dirty="0">
                        <a:solidFill>
                          <a:schemeClr val="dk1"/>
                        </a:solidFill>
                        <a:latin typeface="Calibri"/>
                        <a:ea typeface="Calibri"/>
                        <a:cs typeface="Calibri"/>
                        <a:sym typeface="Calibri"/>
                      </a:endParaRPr>
                    </a:p>
                  </a:txBody>
                  <a:tcPr marL="54450" marR="54450" marT="0"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cell3D prstMaterial="dkEdge">
                      <a:bevel prst="coolSlant"/>
                      <a:lightRig rig="flood" dir="t"/>
                    </a:cell3D>
                    <a:solidFill>
                      <a:schemeClr val="bg1"/>
                    </a:solidFill>
                  </a:tcPr>
                </a:tc>
                <a:tc>
                  <a:txBody>
                    <a:bodyPr/>
                    <a:lstStyle/>
                    <a:p>
                      <a:pPr marL="0" marR="0" lvl="0" indent="0" algn="ctr" rtl="0">
                        <a:lnSpc>
                          <a:spcPct val="107000"/>
                        </a:lnSpc>
                        <a:spcBef>
                          <a:spcPts val="0"/>
                        </a:spcBef>
                        <a:spcAft>
                          <a:spcPts val="0"/>
                        </a:spcAft>
                        <a:buNone/>
                      </a:pPr>
                      <a:r>
                        <a:rPr lang="pt-BR" sz="1800" u="none" strike="noStrike" cap="none" dirty="0">
                          <a:solidFill>
                            <a:schemeClr val="dk1"/>
                          </a:solidFill>
                          <a:latin typeface="Calibri"/>
                          <a:ea typeface="Calibri"/>
                          <a:cs typeface="Calibri"/>
                          <a:sym typeface="Calibri"/>
                        </a:rPr>
                        <a:t>Unidades e</a:t>
                      </a:r>
                    </a:p>
                    <a:p>
                      <a:pPr marL="0" marR="0" lvl="0" indent="0" algn="ctr" rtl="0">
                        <a:lnSpc>
                          <a:spcPct val="107000"/>
                        </a:lnSpc>
                        <a:spcBef>
                          <a:spcPts val="0"/>
                        </a:spcBef>
                        <a:spcAft>
                          <a:spcPts val="0"/>
                        </a:spcAft>
                        <a:buNone/>
                      </a:pPr>
                      <a:r>
                        <a:rPr lang="pt-BR" sz="1800" u="none" strike="noStrike" cap="none" dirty="0">
                          <a:solidFill>
                            <a:schemeClr val="dk1"/>
                          </a:solidFill>
                          <a:latin typeface="Calibri"/>
                          <a:ea typeface="Calibri"/>
                          <a:cs typeface="Calibri"/>
                          <a:sym typeface="Calibri"/>
                        </a:rPr>
                        <a:t>Subunidades</a:t>
                      </a:r>
                      <a:endParaRPr lang="pt-BR" dirty="0"/>
                    </a:p>
                  </a:txBody>
                  <a:tcPr marL="54450" marR="54450" marT="0"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cell3D prstMaterial="dkEdge">
                      <a:bevel prst="coolSlant"/>
                      <a:lightRig rig="flood" dir="t"/>
                    </a:cell3D>
                    <a:solidFill>
                      <a:schemeClr val="bg1"/>
                    </a:solidFill>
                  </a:tcPr>
                </a:tc>
                <a:tc>
                  <a:txBody>
                    <a:bodyPr/>
                    <a:lstStyle/>
                    <a:p>
                      <a:pPr marL="0" marR="0" lvl="0" indent="0" algn="ctr" rtl="0">
                        <a:lnSpc>
                          <a:spcPct val="107000"/>
                        </a:lnSpc>
                        <a:spcBef>
                          <a:spcPts val="0"/>
                        </a:spcBef>
                        <a:spcAft>
                          <a:spcPts val="0"/>
                        </a:spcAft>
                        <a:buNone/>
                      </a:pPr>
                      <a:r>
                        <a:rPr lang="pt-BR" dirty="0"/>
                        <a:t>21/10/2024 a 08/11/2024</a:t>
                      </a:r>
                      <a:endParaRPr dirty="0"/>
                    </a:p>
                  </a:txBody>
                  <a:tcPr marL="54450" marR="54450" marT="0"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cell3D prstMaterial="dkEdge">
                      <a:bevel prst="coolSlant"/>
                      <a:lightRig rig="flood" dir="t"/>
                    </a:cell3D>
                    <a:solidFill>
                      <a:schemeClr val="bg1"/>
                    </a:solidFill>
                  </a:tcPr>
                </a:tc>
                <a:tc>
                  <a:txBody>
                    <a:bodyPr/>
                    <a:lstStyle/>
                    <a:p>
                      <a:pPr marL="0" marR="0" lvl="0" indent="0" algn="ctr" rtl="0">
                        <a:lnSpc>
                          <a:spcPct val="107000"/>
                        </a:lnSpc>
                        <a:spcBef>
                          <a:spcPts val="0"/>
                        </a:spcBef>
                        <a:spcAft>
                          <a:spcPts val="0"/>
                        </a:spcAft>
                        <a:buNone/>
                      </a:pPr>
                      <a:r>
                        <a:rPr lang="pt-BR" sz="1800" u="none" strike="noStrike" cap="none" dirty="0">
                          <a:solidFill>
                            <a:schemeClr val="dk1"/>
                          </a:solidFill>
                          <a:latin typeface="Calibri"/>
                          <a:ea typeface="Calibri"/>
                          <a:cs typeface="Calibri"/>
                          <a:sym typeface="Calibri"/>
                        </a:rPr>
                        <a:t>Unidades </a:t>
                      </a:r>
                      <a:endParaRPr dirty="0"/>
                    </a:p>
                  </a:txBody>
                  <a:tcPr marL="54450" marR="54450" marT="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cell3D prstMaterial="dkEdge">
                      <a:bevel prst="coolSlant"/>
                      <a:lightRig rig="flood" dir="t"/>
                    </a:cell3D>
                    <a:solidFill>
                      <a:schemeClr val="bg1"/>
                    </a:solidFill>
                  </a:tcPr>
                </a:tc>
                <a:extLst>
                  <a:ext uri="{0D108BD9-81ED-4DB2-BD59-A6C34878D82A}">
                    <a16:rowId xmlns:a16="http://schemas.microsoft.com/office/drawing/2014/main" val="10002"/>
                  </a:ext>
                </a:extLst>
              </a:tr>
              <a:tr h="1172431">
                <a:tc>
                  <a:txBody>
                    <a:bodyPr/>
                    <a:lstStyle/>
                    <a:p>
                      <a:pPr marL="0" marR="0" lvl="0" indent="0" algn="ctr" rtl="0">
                        <a:lnSpc>
                          <a:spcPct val="107000"/>
                        </a:lnSpc>
                        <a:spcBef>
                          <a:spcPts val="0"/>
                        </a:spcBef>
                        <a:spcAft>
                          <a:spcPts val="0"/>
                        </a:spcAft>
                        <a:buNone/>
                      </a:pPr>
                      <a:r>
                        <a:rPr lang="pt-BR" sz="1800" u="none" strike="noStrike" cap="none" dirty="0">
                          <a:solidFill>
                            <a:schemeClr val="dk1"/>
                          </a:solidFill>
                        </a:rPr>
                        <a:t>2° semestre de 2024</a:t>
                      </a:r>
                      <a:endParaRPr sz="1600" u="none" strike="noStrike" cap="none" dirty="0">
                        <a:solidFill>
                          <a:schemeClr val="dk1"/>
                        </a:solidFill>
                        <a:latin typeface="Calibri"/>
                        <a:ea typeface="Calibri"/>
                        <a:cs typeface="Calibri"/>
                        <a:sym typeface="Calibri"/>
                      </a:endParaRPr>
                    </a:p>
                  </a:txBody>
                  <a:tcPr marL="54450" marR="54450"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cell3D prstMaterial="dkEdge">
                      <a:bevel prst="coolSlant"/>
                      <a:lightRig rig="flood" dir="t"/>
                    </a:cell3D>
                    <a:solidFill>
                      <a:schemeClr val="accent6"/>
                    </a:solidFill>
                  </a:tcPr>
                </a:tc>
                <a:tc>
                  <a:txBody>
                    <a:bodyPr/>
                    <a:lstStyle/>
                    <a:p>
                      <a:pPr marL="0" marR="0" lvl="0" indent="0" algn="ctr" rtl="0">
                        <a:lnSpc>
                          <a:spcPct val="107000"/>
                        </a:lnSpc>
                        <a:spcBef>
                          <a:spcPts val="0"/>
                        </a:spcBef>
                        <a:spcAft>
                          <a:spcPts val="0"/>
                        </a:spcAft>
                        <a:buNone/>
                      </a:pPr>
                      <a:r>
                        <a:rPr lang="pt-BR" sz="1800" u="none" strike="noStrike" cap="none" dirty="0"/>
                        <a:t>11/11/2024 a 06/12/2024</a:t>
                      </a:r>
                      <a:endParaRPr sz="1600" u="none" strike="noStrike" cap="none" dirty="0">
                        <a:solidFill>
                          <a:schemeClr val="dk1"/>
                        </a:solidFill>
                        <a:latin typeface="Calibri"/>
                        <a:ea typeface="Calibri"/>
                        <a:cs typeface="Calibri"/>
                        <a:sym typeface="Calibri"/>
                      </a:endParaRPr>
                    </a:p>
                  </a:txBody>
                  <a:tcPr marL="54450" marR="54450" marT="0"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cell3D prstMaterial="dkEdge">
                      <a:bevel prst="coolSlant"/>
                      <a:lightRig rig="flood" dir="t"/>
                    </a:cell3D>
                    <a:solidFill>
                      <a:schemeClr val="bg1"/>
                    </a:solidFill>
                  </a:tcPr>
                </a:tc>
                <a:tc>
                  <a:txBody>
                    <a:bodyPr/>
                    <a:lstStyle/>
                    <a:p>
                      <a:pPr marL="0" marR="0" lvl="0" indent="0" algn="ctr" rtl="0">
                        <a:lnSpc>
                          <a:spcPct val="107000"/>
                        </a:lnSpc>
                        <a:spcBef>
                          <a:spcPts val="0"/>
                        </a:spcBef>
                        <a:spcAft>
                          <a:spcPts val="0"/>
                        </a:spcAft>
                        <a:buNone/>
                      </a:pPr>
                      <a:r>
                        <a:rPr lang="pt-BR" sz="1800" u="none" strike="noStrike" cap="none" dirty="0">
                          <a:solidFill>
                            <a:schemeClr val="dk1"/>
                          </a:solidFill>
                          <a:latin typeface="Calibri"/>
                          <a:ea typeface="Calibri"/>
                          <a:cs typeface="Calibri"/>
                          <a:sym typeface="Calibri"/>
                        </a:rPr>
                        <a:t>Unidades e</a:t>
                      </a:r>
                    </a:p>
                    <a:p>
                      <a:pPr marL="0" marR="0" lvl="0" indent="0" algn="ctr" rtl="0">
                        <a:lnSpc>
                          <a:spcPct val="107000"/>
                        </a:lnSpc>
                        <a:spcBef>
                          <a:spcPts val="0"/>
                        </a:spcBef>
                        <a:spcAft>
                          <a:spcPts val="0"/>
                        </a:spcAft>
                        <a:buNone/>
                      </a:pPr>
                      <a:r>
                        <a:rPr lang="pt-BR" sz="1800" u="none" strike="noStrike" cap="none" dirty="0">
                          <a:solidFill>
                            <a:schemeClr val="dk1"/>
                          </a:solidFill>
                          <a:latin typeface="Calibri"/>
                          <a:ea typeface="Calibri"/>
                          <a:cs typeface="Calibri"/>
                          <a:sym typeface="Calibri"/>
                        </a:rPr>
                        <a:t>Subunidades</a:t>
                      </a:r>
                      <a:endParaRPr lang="pt-BR" dirty="0"/>
                    </a:p>
                  </a:txBody>
                  <a:tcPr marL="54450" marR="54450" marT="0"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cell3D prstMaterial="dkEdge">
                      <a:bevel prst="coolSlant"/>
                      <a:lightRig rig="flood" dir="t"/>
                    </a:cell3D>
                    <a:solidFill>
                      <a:schemeClr val="bg1"/>
                    </a:solidFill>
                  </a:tcPr>
                </a:tc>
                <a:tc>
                  <a:txBody>
                    <a:bodyPr/>
                    <a:lstStyle/>
                    <a:p>
                      <a:pPr marL="0" marR="0" lvl="0" indent="0" algn="ctr" rtl="0">
                        <a:lnSpc>
                          <a:spcPct val="107000"/>
                        </a:lnSpc>
                        <a:spcBef>
                          <a:spcPts val="0"/>
                        </a:spcBef>
                        <a:spcAft>
                          <a:spcPts val="0"/>
                        </a:spcAft>
                        <a:buNone/>
                      </a:pPr>
                      <a:r>
                        <a:rPr lang="pt-BR" dirty="0"/>
                        <a:t>27/01/2025 a 14/02/2025</a:t>
                      </a:r>
                      <a:endParaRPr dirty="0"/>
                    </a:p>
                  </a:txBody>
                  <a:tcPr marL="54450" marR="54450" marT="0"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cell3D prstMaterial="dkEdge">
                      <a:bevel prst="coolSlant"/>
                      <a:lightRig rig="flood" dir="t"/>
                    </a:cell3D>
                    <a:solidFill>
                      <a:schemeClr val="bg1"/>
                    </a:solidFill>
                  </a:tcPr>
                </a:tc>
                <a:tc>
                  <a:txBody>
                    <a:bodyPr/>
                    <a:lstStyle/>
                    <a:p>
                      <a:pPr marL="0" marR="0" lvl="0" indent="0" algn="ctr" rtl="0">
                        <a:lnSpc>
                          <a:spcPct val="107000"/>
                        </a:lnSpc>
                        <a:spcBef>
                          <a:spcPts val="0"/>
                        </a:spcBef>
                        <a:spcAft>
                          <a:spcPts val="0"/>
                        </a:spcAft>
                        <a:buNone/>
                      </a:pPr>
                      <a:r>
                        <a:rPr lang="pt-BR" sz="1800" u="none" strike="noStrike" cap="none" dirty="0">
                          <a:solidFill>
                            <a:schemeClr val="dk1"/>
                          </a:solidFill>
                          <a:latin typeface="Calibri"/>
                          <a:ea typeface="Calibri"/>
                          <a:cs typeface="Calibri"/>
                          <a:sym typeface="Calibri"/>
                        </a:rPr>
                        <a:t>Unidades </a:t>
                      </a:r>
                      <a:endParaRPr dirty="0"/>
                    </a:p>
                  </a:txBody>
                  <a:tcPr marL="54450" marR="54450" marT="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cell3D prstMaterial="dkEdge">
                      <a:bevel prst="coolSlant"/>
                      <a:lightRig rig="flood" dir="t"/>
                    </a:cell3D>
                    <a:solidFill>
                      <a:schemeClr val="bg1"/>
                    </a:solidFill>
                  </a:tcPr>
                </a:tc>
                <a:extLst>
                  <a:ext uri="{0D108BD9-81ED-4DB2-BD59-A6C34878D82A}">
                    <a16:rowId xmlns:a16="http://schemas.microsoft.com/office/drawing/2014/main" val="10003"/>
                  </a:ext>
                </a:extLst>
              </a:tr>
            </a:tbl>
          </a:graphicData>
        </a:graphic>
      </p:graphicFrame>
      <p:sp>
        <p:nvSpPr>
          <p:cNvPr id="9" name="Google Shape;121;p6">
            <a:extLst>
              <a:ext uri="{FF2B5EF4-FFF2-40B4-BE49-F238E27FC236}">
                <a16:creationId xmlns:a16="http://schemas.microsoft.com/office/drawing/2014/main" id="{880C8B3B-9CA9-4CB5-896D-ABD9C832253E}"/>
              </a:ext>
            </a:extLst>
          </p:cNvPr>
          <p:cNvSpPr txBox="1"/>
          <p:nvPr/>
        </p:nvSpPr>
        <p:spPr>
          <a:xfrm>
            <a:off x="1970439" y="6366693"/>
            <a:ext cx="66294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b="0" i="1" u="none" strike="noStrike" cap="none" dirty="0">
                <a:solidFill>
                  <a:schemeClr val="bg1"/>
                </a:solidFill>
                <a:latin typeface="Calibri"/>
                <a:ea typeface="Calibri"/>
                <a:cs typeface="Calibri"/>
                <a:sym typeface="Calibri"/>
              </a:rPr>
              <a:t>Fonte: Memorandos eletrônicos </a:t>
            </a:r>
            <a:r>
              <a:rPr lang="pt-BR" i="1" dirty="0">
                <a:solidFill>
                  <a:schemeClr val="bg1"/>
                </a:solidFill>
                <a:latin typeface="Calibri"/>
                <a:ea typeface="Calibri"/>
                <a:cs typeface="Calibri"/>
                <a:sym typeface="Calibri"/>
              </a:rPr>
              <a:t>04</a:t>
            </a:r>
            <a:r>
              <a:rPr lang="pt-BR" b="0" i="1" u="none" strike="noStrike" cap="none" dirty="0">
                <a:solidFill>
                  <a:schemeClr val="bg1"/>
                </a:solidFill>
                <a:latin typeface="Calibri"/>
                <a:ea typeface="Calibri"/>
                <a:cs typeface="Calibri"/>
                <a:sym typeface="Calibri"/>
              </a:rPr>
              <a:t>/2024-DPPED e 02/2024 - DPGE</a:t>
            </a:r>
            <a:endParaRPr sz="2400" dirty="0">
              <a:solidFill>
                <a:schemeClr val="bg1"/>
              </a:solidFill>
            </a:endParaRPr>
          </a:p>
        </p:txBody>
      </p:sp>
      <p:sp>
        <p:nvSpPr>
          <p:cNvPr id="10" name="Retângulo: Cantos Arredondados 9">
            <a:extLst>
              <a:ext uri="{FF2B5EF4-FFF2-40B4-BE49-F238E27FC236}">
                <a16:creationId xmlns:a16="http://schemas.microsoft.com/office/drawing/2014/main" id="{DE84381E-95AD-4A93-A0FB-4C0C708E74B2}"/>
              </a:ext>
            </a:extLst>
          </p:cNvPr>
          <p:cNvSpPr/>
          <p:nvPr/>
        </p:nvSpPr>
        <p:spPr>
          <a:xfrm>
            <a:off x="2276395" y="6877288"/>
            <a:ext cx="4931478" cy="3028971"/>
          </a:xfrm>
          <a:prstGeom prst="round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400" b="1" dirty="0">
                <a:solidFill>
                  <a:schemeClr val="tx1"/>
                </a:solidFill>
                <a:latin typeface="Calibri" panose="020F0502020204030204" pitchFamily="34" charset="0"/>
                <a:ea typeface="Calibri"/>
                <a:cs typeface="Calibri" panose="020F0502020204030204" pitchFamily="34" charset="0"/>
                <a:sym typeface="Calibri"/>
              </a:rPr>
              <a:t>QUEM REGISTRA CADA TIPO DE INFORMAÇÃO?</a:t>
            </a:r>
            <a:endParaRPr lang="pt-BR" sz="2400" dirty="0">
              <a:solidFill>
                <a:schemeClr val="tx1"/>
              </a:solidFill>
              <a:latin typeface="Calibri" panose="020F0502020204030204" pitchFamily="34" charset="0"/>
              <a:cs typeface="Calibri" panose="020F0502020204030204" pitchFamily="34" charset="0"/>
            </a:endParaRPr>
          </a:p>
          <a:p>
            <a:pPr lvl="0" algn="ctr"/>
            <a:r>
              <a:rPr lang="pt-BR" sz="2400" b="1" dirty="0">
                <a:solidFill>
                  <a:schemeClr val="tx1"/>
                </a:solidFill>
                <a:latin typeface="Calibri" panose="020F0502020204030204" pitchFamily="34" charset="0"/>
                <a:ea typeface="Calibri"/>
                <a:cs typeface="Calibri" panose="020F0502020204030204" pitchFamily="34" charset="0"/>
                <a:sym typeface="Calibri"/>
              </a:rPr>
              <a:t>Subunidades (Faculdades): </a:t>
            </a:r>
          </a:p>
          <a:p>
            <a:pPr lvl="0" algn="ctr"/>
            <a:r>
              <a:rPr lang="pt-BR" sz="2400" dirty="0">
                <a:solidFill>
                  <a:schemeClr val="tx1"/>
                </a:solidFill>
                <a:latin typeface="Calibri" panose="020F0502020204030204" pitchFamily="34" charset="0"/>
                <a:ea typeface="Calibri"/>
                <a:cs typeface="Calibri" panose="020F0502020204030204" pitchFamily="34" charset="0"/>
                <a:sym typeface="Calibri"/>
              </a:rPr>
              <a:t>Atividades de Ensino</a:t>
            </a:r>
            <a:endParaRPr lang="pt-BR" sz="2400" dirty="0">
              <a:solidFill>
                <a:schemeClr val="tx1"/>
              </a:solidFill>
              <a:latin typeface="Calibri" panose="020F0502020204030204" pitchFamily="34" charset="0"/>
              <a:cs typeface="Calibri" panose="020F0502020204030204" pitchFamily="34" charset="0"/>
            </a:endParaRPr>
          </a:p>
          <a:p>
            <a:pPr lvl="0" algn="ctr"/>
            <a:r>
              <a:rPr lang="pt-BR" sz="2400" b="1" dirty="0">
                <a:solidFill>
                  <a:schemeClr val="tx1"/>
                </a:solidFill>
                <a:latin typeface="Calibri" panose="020F0502020204030204" pitchFamily="34" charset="0"/>
                <a:ea typeface="Calibri"/>
                <a:cs typeface="Calibri" panose="020F0502020204030204" pitchFamily="34" charset="0"/>
                <a:sym typeface="Calibri"/>
              </a:rPr>
              <a:t>Unidades (Institutos): </a:t>
            </a:r>
            <a:r>
              <a:rPr lang="pt-BR" sz="2400" dirty="0">
                <a:solidFill>
                  <a:schemeClr val="tx1"/>
                </a:solidFill>
                <a:latin typeface="Calibri" panose="020F0502020204030204" pitchFamily="34" charset="0"/>
                <a:ea typeface="Calibri"/>
                <a:cs typeface="Calibri" panose="020F0502020204030204" pitchFamily="34" charset="0"/>
                <a:sym typeface="Calibri"/>
              </a:rPr>
              <a:t>Projetos/Atividades Administrativas/Afastamentos.</a:t>
            </a:r>
            <a:endParaRPr lang="pt-BR" sz="2400" dirty="0">
              <a:solidFill>
                <a:schemeClr val="tx1"/>
              </a:solidFill>
              <a:latin typeface="Calibri" panose="020F0502020204030204" pitchFamily="34" charset="0"/>
              <a:cs typeface="Calibri" panose="020F0502020204030204" pitchFamily="34" charset="0"/>
            </a:endParaRPr>
          </a:p>
        </p:txBody>
      </p:sp>
      <p:sp>
        <p:nvSpPr>
          <p:cNvPr id="11" name="Retângulo: Cantos Arredondados 10">
            <a:extLst>
              <a:ext uri="{FF2B5EF4-FFF2-40B4-BE49-F238E27FC236}">
                <a16:creationId xmlns:a16="http://schemas.microsoft.com/office/drawing/2014/main" id="{E7646623-EE9F-4167-9082-0399A6DE8ACD}"/>
              </a:ext>
            </a:extLst>
          </p:cNvPr>
          <p:cNvSpPr/>
          <p:nvPr/>
        </p:nvSpPr>
        <p:spPr>
          <a:xfrm>
            <a:off x="11075645" y="6877288"/>
            <a:ext cx="5069786" cy="3028971"/>
          </a:xfrm>
          <a:prstGeom prst="round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latin typeface="Calibri" panose="020F0502020204030204" pitchFamily="34" charset="0"/>
                <a:cs typeface="Calibri" panose="020F0502020204030204" pitchFamily="34" charset="0"/>
              </a:rPr>
              <a:t>COMO AS DATAS DO CRONOGRAMA SÃO ESTABELECIDAS?</a:t>
            </a:r>
          </a:p>
          <a:p>
            <a:pPr algn="ctr"/>
            <a:r>
              <a:rPr lang="pt-BR" sz="2400" b="1" dirty="0">
                <a:solidFill>
                  <a:schemeClr val="tx1"/>
                </a:solidFill>
                <a:latin typeface="Calibri" panose="020F0502020204030204" pitchFamily="34" charset="0"/>
                <a:cs typeface="Calibri" panose="020F0502020204030204" pitchFamily="34" charset="0"/>
              </a:rPr>
              <a:t>Registro: </a:t>
            </a:r>
          </a:p>
          <a:p>
            <a:pPr algn="ctr"/>
            <a:r>
              <a:rPr lang="pt-BR" sz="2400" dirty="0">
                <a:solidFill>
                  <a:schemeClr val="tx1"/>
                </a:solidFill>
                <a:latin typeface="Calibri" panose="020F0502020204030204" pitchFamily="34" charset="0"/>
                <a:cs typeface="Calibri" panose="020F0502020204030204" pitchFamily="34" charset="0"/>
              </a:rPr>
              <a:t>Leva em consideração o período de processamento das matrículas</a:t>
            </a:r>
          </a:p>
          <a:p>
            <a:pPr algn="ctr"/>
            <a:r>
              <a:rPr lang="pt-BR" sz="2400" b="1" dirty="0">
                <a:solidFill>
                  <a:schemeClr val="tx1"/>
                </a:solidFill>
                <a:latin typeface="Calibri" panose="020F0502020204030204" pitchFamily="34" charset="0"/>
                <a:cs typeface="Calibri" panose="020F0502020204030204" pitchFamily="34" charset="0"/>
              </a:rPr>
              <a:t>Ajuste: </a:t>
            </a:r>
          </a:p>
          <a:p>
            <a:pPr algn="ctr"/>
            <a:r>
              <a:rPr lang="pt-BR" sz="2400" dirty="0">
                <a:solidFill>
                  <a:schemeClr val="tx1"/>
                </a:solidFill>
                <a:latin typeface="Calibri" panose="020F0502020204030204" pitchFamily="34" charset="0"/>
                <a:cs typeface="Calibri" panose="020F0502020204030204" pitchFamily="34" charset="0"/>
              </a:rPr>
              <a:t>É realizado após análise dos Planos pela equipe da DPGE</a:t>
            </a:r>
          </a:p>
        </p:txBody>
      </p:sp>
    </p:spTree>
    <p:extLst>
      <p:ext uri="{BB962C8B-B14F-4D97-AF65-F5344CB8AC3E}">
        <p14:creationId xmlns:p14="http://schemas.microsoft.com/office/powerpoint/2010/main" val="142049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4" name="Freeform 4"/>
          <p:cNvSpPr/>
          <p:nvPr/>
        </p:nvSpPr>
        <p:spPr>
          <a:xfrm flipH="1" flipV="1">
            <a:off x="-197684"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flipH="1" flipV="1">
            <a:off x="1090586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6" name="Freeform 6"/>
          <p:cNvSpPr/>
          <p:nvPr/>
        </p:nvSpPr>
        <p:spPr>
          <a:xfrm rot="-10800000" flipH="1" flipV="1">
            <a:off x="5119430" y="8883789"/>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7" name="Freeform 7"/>
          <p:cNvSpPr/>
          <p:nvPr/>
        </p:nvSpPr>
        <p:spPr>
          <a:xfrm rot="-10800000" flipH="1" flipV="1">
            <a:off x="1626581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2" name="TextBox 7">
            <a:extLst>
              <a:ext uri="{FF2B5EF4-FFF2-40B4-BE49-F238E27FC236}">
                <a16:creationId xmlns:a16="http://schemas.microsoft.com/office/drawing/2014/main" id="{8107AF1F-2A00-4218-8262-FEE07C36ACC6}"/>
              </a:ext>
            </a:extLst>
          </p:cNvPr>
          <p:cNvSpPr txBox="1"/>
          <p:nvPr/>
        </p:nvSpPr>
        <p:spPr>
          <a:xfrm>
            <a:off x="578985" y="419100"/>
            <a:ext cx="17130030" cy="615553"/>
          </a:xfrm>
          <a:prstGeom prst="rect">
            <a:avLst/>
          </a:prstGeom>
        </p:spPr>
        <p:txBody>
          <a:bodyPr lIns="0" tIns="0" rIns="0" bIns="0" rtlCol="0" anchor="t">
            <a:spAutoFit/>
          </a:bodyPr>
          <a:lstStyle/>
          <a:p>
            <a:pPr lvl="0" algn="ctr"/>
            <a:r>
              <a:rPr lang="pt-BR" sz="4000" b="1" dirty="0">
                <a:latin typeface="Calibri" panose="020F0502020204030204" pitchFamily="34" charset="0"/>
                <a:cs typeface="Calibri" panose="020F0502020204030204" pitchFamily="34" charset="0"/>
              </a:rPr>
              <a:t>COMO O PIT É ESTRUTURADO?</a:t>
            </a:r>
            <a:endParaRPr lang="pt-BR" sz="4000" dirty="0"/>
          </a:p>
        </p:txBody>
      </p:sp>
      <p:grpSp>
        <p:nvGrpSpPr>
          <p:cNvPr id="13" name="Agrupar 12">
            <a:extLst>
              <a:ext uri="{FF2B5EF4-FFF2-40B4-BE49-F238E27FC236}">
                <a16:creationId xmlns:a16="http://schemas.microsoft.com/office/drawing/2014/main" id="{652EA395-A933-45EC-BC22-619DECDEE26F}"/>
              </a:ext>
            </a:extLst>
          </p:cNvPr>
          <p:cNvGrpSpPr/>
          <p:nvPr/>
        </p:nvGrpSpPr>
        <p:grpSpPr>
          <a:xfrm>
            <a:off x="1905000" y="1943100"/>
            <a:ext cx="11696141" cy="5755618"/>
            <a:chOff x="1098265" y="1614255"/>
            <a:chExt cx="9394779" cy="4716996"/>
          </a:xfrm>
        </p:grpSpPr>
        <p:grpSp>
          <p:nvGrpSpPr>
            <p:cNvPr id="14" name="Google Shape;128;p7">
              <a:extLst>
                <a:ext uri="{FF2B5EF4-FFF2-40B4-BE49-F238E27FC236}">
                  <a16:creationId xmlns:a16="http://schemas.microsoft.com/office/drawing/2014/main" id="{5FA0A1C3-CF45-4B77-838A-69493843767A}"/>
                </a:ext>
              </a:extLst>
            </p:cNvPr>
            <p:cNvGrpSpPr/>
            <p:nvPr/>
          </p:nvGrpSpPr>
          <p:grpSpPr>
            <a:xfrm>
              <a:off x="1098265" y="1614255"/>
              <a:ext cx="9394779" cy="4716996"/>
              <a:chOff x="7" y="259907"/>
              <a:chExt cx="9394779" cy="4716996"/>
            </a:xfrm>
            <a:scene3d>
              <a:camera prst="orthographicFront">
                <a:rot lat="0" lon="0" rev="0"/>
              </a:camera>
              <a:lightRig rig="glow" dir="t">
                <a:rot lat="0" lon="0" rev="4800000"/>
              </a:lightRig>
            </a:scene3d>
          </p:grpSpPr>
          <p:sp>
            <p:nvSpPr>
              <p:cNvPr id="20" name="Google Shape;129;p7">
                <a:extLst>
                  <a:ext uri="{FF2B5EF4-FFF2-40B4-BE49-F238E27FC236}">
                    <a16:creationId xmlns:a16="http://schemas.microsoft.com/office/drawing/2014/main" id="{E59EA5D2-204B-470D-AE68-29C4FFFD1E21}"/>
                  </a:ext>
                </a:extLst>
              </p:cNvPr>
              <p:cNvSpPr/>
              <p:nvPr/>
            </p:nvSpPr>
            <p:spPr>
              <a:xfrm>
                <a:off x="993057" y="2592691"/>
                <a:ext cx="825653" cy="1887687"/>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noFill/>
                <a:prstDash val="solid"/>
                <a:miter lim="800000"/>
                <a:headEnd type="none" w="sm" len="sm"/>
                <a:tailEnd type="none" w="sm" len="sm"/>
              </a:ln>
              <a:effectLst>
                <a:outerShdw blurRad="190500" dist="228600" dir="2700000" algn="ctr">
                  <a:srgbClr val="000000">
                    <a:alpha val="30000"/>
                  </a:srgbClr>
                </a:outerShdw>
              </a:effectLst>
              <a:sp3d prstMaterial="matte"/>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0;p7">
                <a:extLst>
                  <a:ext uri="{FF2B5EF4-FFF2-40B4-BE49-F238E27FC236}">
                    <a16:creationId xmlns:a16="http://schemas.microsoft.com/office/drawing/2014/main" id="{C94D93C6-DE83-41FC-9295-CE8181A515D9}"/>
                  </a:ext>
                </a:extLst>
              </p:cNvPr>
              <p:cNvSpPr txBox="1"/>
              <p:nvPr/>
            </p:nvSpPr>
            <p:spPr>
              <a:xfrm>
                <a:off x="1354375" y="3485025"/>
                <a:ext cx="103017" cy="103017"/>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22" name="Google Shape;131;p7">
                <a:extLst>
                  <a:ext uri="{FF2B5EF4-FFF2-40B4-BE49-F238E27FC236}">
                    <a16:creationId xmlns:a16="http://schemas.microsoft.com/office/drawing/2014/main" id="{0081E3A3-B071-4B48-8341-50149C9DC72E}"/>
                  </a:ext>
                </a:extLst>
              </p:cNvPr>
              <p:cNvSpPr/>
              <p:nvPr/>
            </p:nvSpPr>
            <p:spPr>
              <a:xfrm>
                <a:off x="993057" y="2592691"/>
                <a:ext cx="825653" cy="646372"/>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noFill/>
                <a:prstDash val="solid"/>
                <a:miter lim="800000"/>
                <a:headEnd type="none" w="sm" len="sm"/>
                <a:tailEnd type="none" w="sm" len="sm"/>
              </a:ln>
              <a:effectLst>
                <a:outerShdw blurRad="190500" dist="228600" dir="2700000" algn="ctr">
                  <a:srgbClr val="000000">
                    <a:alpha val="30000"/>
                  </a:srgbClr>
                </a:outerShdw>
              </a:effectLst>
              <a:sp3d prstMaterial="matte"/>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2;p7">
                <a:extLst>
                  <a:ext uri="{FF2B5EF4-FFF2-40B4-BE49-F238E27FC236}">
                    <a16:creationId xmlns:a16="http://schemas.microsoft.com/office/drawing/2014/main" id="{AD7135CB-123A-4275-B10A-67BE33A5D36E}"/>
                  </a:ext>
                </a:extLst>
              </p:cNvPr>
              <p:cNvSpPr txBox="1"/>
              <p:nvPr/>
            </p:nvSpPr>
            <p:spPr>
              <a:xfrm>
                <a:off x="1379669" y="2889663"/>
                <a:ext cx="52428" cy="52428"/>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24" name="Google Shape;133;p7">
                <a:extLst>
                  <a:ext uri="{FF2B5EF4-FFF2-40B4-BE49-F238E27FC236}">
                    <a16:creationId xmlns:a16="http://schemas.microsoft.com/office/drawing/2014/main" id="{6466F440-DCCE-4EC7-B6AC-9A5C0A36729C}"/>
                  </a:ext>
                </a:extLst>
              </p:cNvPr>
              <p:cNvSpPr/>
              <p:nvPr/>
            </p:nvSpPr>
            <p:spPr>
              <a:xfrm>
                <a:off x="993057" y="1997748"/>
                <a:ext cx="825653" cy="594942"/>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noFill/>
                <a:prstDash val="solid"/>
                <a:miter lim="800000"/>
                <a:headEnd type="none" w="sm" len="sm"/>
                <a:tailEnd type="none" w="sm" len="sm"/>
              </a:ln>
              <a:effectLst>
                <a:outerShdw blurRad="190500" dist="228600" dir="2700000" algn="ctr">
                  <a:srgbClr val="000000">
                    <a:alpha val="30000"/>
                  </a:srgbClr>
                </a:outerShdw>
              </a:effectLst>
              <a:sp3d prstMaterial="matte"/>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4;p7">
                <a:extLst>
                  <a:ext uri="{FF2B5EF4-FFF2-40B4-BE49-F238E27FC236}">
                    <a16:creationId xmlns:a16="http://schemas.microsoft.com/office/drawing/2014/main" id="{26E58E9F-CBDF-428A-A205-6A17D7335066}"/>
                  </a:ext>
                </a:extLst>
              </p:cNvPr>
              <p:cNvSpPr txBox="1"/>
              <p:nvPr/>
            </p:nvSpPr>
            <p:spPr>
              <a:xfrm>
                <a:off x="1380442" y="2269778"/>
                <a:ext cx="50883" cy="50883"/>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26" name="Google Shape;135;p7">
                <a:extLst>
                  <a:ext uri="{FF2B5EF4-FFF2-40B4-BE49-F238E27FC236}">
                    <a16:creationId xmlns:a16="http://schemas.microsoft.com/office/drawing/2014/main" id="{324D483C-64F7-41AA-8E52-A37B08C990C8}"/>
                  </a:ext>
                </a:extLst>
              </p:cNvPr>
              <p:cNvSpPr/>
              <p:nvPr/>
            </p:nvSpPr>
            <p:spPr>
              <a:xfrm>
                <a:off x="993057" y="756433"/>
                <a:ext cx="825653" cy="1836257"/>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noFill/>
                <a:prstDash val="solid"/>
                <a:miter lim="800000"/>
                <a:headEnd type="none" w="sm" len="sm"/>
                <a:tailEnd type="none" w="sm" len="sm"/>
              </a:ln>
              <a:effectLst>
                <a:outerShdw blurRad="190500" dist="228600" dir="2700000" algn="ctr">
                  <a:srgbClr val="000000">
                    <a:alpha val="30000"/>
                  </a:srgbClr>
                </a:outerShdw>
              </a:effectLst>
              <a:sp3d prstMaterial="matte"/>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6;p7">
                <a:extLst>
                  <a:ext uri="{FF2B5EF4-FFF2-40B4-BE49-F238E27FC236}">
                    <a16:creationId xmlns:a16="http://schemas.microsoft.com/office/drawing/2014/main" id="{BAF61AE4-53B6-4700-86F3-27A54E1D3C78}"/>
                  </a:ext>
                </a:extLst>
              </p:cNvPr>
              <p:cNvSpPr txBox="1"/>
              <p:nvPr/>
            </p:nvSpPr>
            <p:spPr>
              <a:xfrm>
                <a:off x="1355550" y="1624228"/>
                <a:ext cx="100667" cy="100667"/>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28" name="Google Shape;137;p7">
                <a:extLst>
                  <a:ext uri="{FF2B5EF4-FFF2-40B4-BE49-F238E27FC236}">
                    <a16:creationId xmlns:a16="http://schemas.microsoft.com/office/drawing/2014/main" id="{3925064F-AF17-4008-A7EC-DF5FBB359695}"/>
                  </a:ext>
                </a:extLst>
              </p:cNvPr>
              <p:cNvSpPr/>
              <p:nvPr/>
            </p:nvSpPr>
            <p:spPr>
              <a:xfrm rot="-5400000">
                <a:off x="-728554" y="2096165"/>
                <a:ext cx="2450172" cy="993051"/>
              </a:xfrm>
              <a:prstGeom prst="rect">
                <a:avLst/>
              </a:prstGeom>
              <a:solidFill>
                <a:srgbClr val="D0CECE"/>
              </a:solidFill>
              <a:ln>
                <a:noFill/>
              </a:ln>
              <a:effectLst>
                <a:outerShdw blurRad="190500" dist="228600" dir="2700000" algn="ctr">
                  <a:srgbClr val="000000">
                    <a:alpha val="30000"/>
                  </a:srgbClr>
                </a:outerShdw>
              </a:effectLst>
              <a:sp3d prstMaterial="matte">
                <a:bevelT w="127000" h="635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8;p7">
                <a:extLst>
                  <a:ext uri="{FF2B5EF4-FFF2-40B4-BE49-F238E27FC236}">
                    <a16:creationId xmlns:a16="http://schemas.microsoft.com/office/drawing/2014/main" id="{54F3DA13-1869-4777-8B15-4E2038D7979E}"/>
                  </a:ext>
                </a:extLst>
              </p:cNvPr>
              <p:cNvSpPr txBox="1"/>
              <p:nvPr/>
            </p:nvSpPr>
            <p:spPr>
              <a:xfrm rot="-5400000">
                <a:off x="-728554" y="2096165"/>
                <a:ext cx="2450172" cy="993051"/>
              </a:xfrm>
              <a:prstGeom prst="rect">
                <a:avLst/>
              </a:prstGeom>
              <a:solidFill>
                <a:schemeClr val="accent3">
                  <a:lumMod val="40000"/>
                  <a:lumOff val="60000"/>
                </a:schemeClr>
              </a:solidFill>
              <a:ln>
                <a:solidFill>
                  <a:schemeClr val="tx1">
                    <a:lumMod val="50000"/>
                    <a:lumOff val="50000"/>
                  </a:schemeClr>
                </a:solidFill>
              </a:ln>
              <a:effectLst>
                <a:outerShdw blurRad="190500" dist="228600" dir="2700000" algn="ctr">
                  <a:srgbClr val="000000">
                    <a:alpha val="30000"/>
                  </a:srgbClr>
                </a:outerShdw>
              </a:effectLst>
              <a:sp3d prstMaterial="matte">
                <a:bevelT w="127000" h="63500"/>
              </a:sp3d>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pt-BR" sz="3200" b="1" i="0" u="none" strike="noStrike" cap="none" dirty="0">
                    <a:solidFill>
                      <a:schemeClr val="dk1"/>
                    </a:solidFill>
                    <a:latin typeface="Calibri"/>
                    <a:ea typeface="Calibri"/>
                    <a:cs typeface="Calibri"/>
                    <a:sym typeface="Calibri"/>
                  </a:rPr>
                  <a:t>PIT</a:t>
                </a:r>
                <a:endParaRPr dirty="0"/>
              </a:p>
            </p:txBody>
          </p:sp>
          <p:sp>
            <p:nvSpPr>
              <p:cNvPr id="30" name="Google Shape;139;p7">
                <a:extLst>
                  <a:ext uri="{FF2B5EF4-FFF2-40B4-BE49-F238E27FC236}">
                    <a16:creationId xmlns:a16="http://schemas.microsoft.com/office/drawing/2014/main" id="{6C1FA2A0-A5A0-4AB8-9405-A55DB4053216}"/>
                  </a:ext>
                </a:extLst>
              </p:cNvPr>
              <p:cNvSpPr/>
              <p:nvPr/>
            </p:nvSpPr>
            <p:spPr>
              <a:xfrm>
                <a:off x="1818710" y="259907"/>
                <a:ext cx="7576075" cy="993051"/>
              </a:xfrm>
              <a:prstGeom prst="rect">
                <a:avLst/>
              </a:prstGeom>
              <a:solidFill>
                <a:srgbClr val="A26A38"/>
              </a:solidFill>
              <a:ln>
                <a:noFill/>
              </a:ln>
              <a:effectLst>
                <a:outerShdw blurRad="190500" dist="228600" dir="2700000" algn="ctr">
                  <a:srgbClr val="000000">
                    <a:alpha val="30000"/>
                  </a:srgbClr>
                </a:outerShdw>
              </a:effectLst>
              <a:sp3d prstMaterial="matte">
                <a:bevelT w="127000" h="635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0;p7">
                <a:extLst>
                  <a:ext uri="{FF2B5EF4-FFF2-40B4-BE49-F238E27FC236}">
                    <a16:creationId xmlns:a16="http://schemas.microsoft.com/office/drawing/2014/main" id="{A836538F-0349-45D1-A5D6-ED1C1260C73D}"/>
                  </a:ext>
                </a:extLst>
              </p:cNvPr>
              <p:cNvSpPr txBox="1"/>
              <p:nvPr/>
            </p:nvSpPr>
            <p:spPr>
              <a:xfrm>
                <a:off x="1818710" y="259907"/>
                <a:ext cx="7576075" cy="993051"/>
              </a:xfrm>
              <a:prstGeom prst="rect">
                <a:avLst/>
              </a:prstGeom>
              <a:solidFill>
                <a:schemeClr val="accent6">
                  <a:lumMod val="60000"/>
                  <a:lumOff val="40000"/>
                </a:schemeClr>
              </a:solidFill>
              <a:ln>
                <a:solidFill>
                  <a:schemeClr val="accent2"/>
                </a:solidFill>
              </a:ln>
              <a:effectLst>
                <a:outerShdw blurRad="190500" dist="228600" dir="2700000" algn="ctr">
                  <a:srgbClr val="000000">
                    <a:alpha val="30000"/>
                  </a:srgbClr>
                </a:outerShdw>
              </a:effectLst>
              <a:sp3d prstMaterial="matte">
                <a:bevelT w="127000" h="63500"/>
              </a:sp3d>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pt-BR" sz="2000" b="1" i="0" u="none" strike="noStrike" cap="none" dirty="0">
                    <a:solidFill>
                      <a:schemeClr val="dk1"/>
                    </a:solidFill>
                    <a:latin typeface="Calibri"/>
                    <a:ea typeface="Calibri"/>
                    <a:cs typeface="Calibri"/>
                    <a:sym typeface="Calibri"/>
                  </a:rPr>
                  <a:t>DOCENTE X DISCIPLINA: </a:t>
                </a:r>
                <a:endParaRPr sz="2400" dirty="0"/>
              </a:p>
              <a:p>
                <a:pPr marL="0" marR="0" lvl="0" indent="0" algn="ctr" rtl="0">
                  <a:lnSpc>
                    <a:spcPct val="90000"/>
                  </a:lnSpc>
                  <a:spcBef>
                    <a:spcPts val="560"/>
                  </a:spcBef>
                  <a:spcAft>
                    <a:spcPts val="0"/>
                  </a:spcAft>
                  <a:buClr>
                    <a:schemeClr val="dk1"/>
                  </a:buClr>
                  <a:buSzPts val="1600"/>
                  <a:buFont typeface="Calibri"/>
                  <a:buNone/>
                </a:pPr>
                <a:r>
                  <a:rPr lang="pt-BR" sz="2000" b="0" i="0" u="none" strike="noStrike" cap="none" dirty="0">
                    <a:solidFill>
                      <a:schemeClr val="dk1"/>
                    </a:solidFill>
                    <a:latin typeface="Calibri"/>
                    <a:ea typeface="Calibri"/>
                    <a:cs typeface="Calibri"/>
                    <a:sym typeface="Calibri"/>
                  </a:rPr>
                  <a:t>Carga horária vinculada </a:t>
                </a:r>
                <a:r>
                  <a:rPr lang="pt-BR" sz="2000" dirty="0">
                    <a:solidFill>
                      <a:schemeClr val="dk1"/>
                    </a:solidFill>
                    <a:latin typeface="Calibri"/>
                    <a:ea typeface="Calibri"/>
                    <a:cs typeface="Calibri"/>
                    <a:sym typeface="Calibri"/>
                  </a:rPr>
                  <a:t>às</a:t>
                </a:r>
                <a:r>
                  <a:rPr lang="pt-BR" sz="2000" b="0" i="0" u="none" strike="noStrike" cap="none" dirty="0">
                    <a:solidFill>
                      <a:schemeClr val="dk1"/>
                    </a:solidFill>
                    <a:latin typeface="Calibri"/>
                    <a:ea typeface="Calibri"/>
                    <a:cs typeface="Calibri"/>
                    <a:sym typeface="Calibri"/>
                  </a:rPr>
                  <a:t> disciplinas da graduação e pós-graduação, tutorias, orientações de trabalhos de conclusão de curso e estágio.</a:t>
                </a:r>
                <a:endParaRPr sz="2400" dirty="0"/>
              </a:p>
            </p:txBody>
          </p:sp>
          <p:sp>
            <p:nvSpPr>
              <p:cNvPr id="32" name="Google Shape;141;p7">
                <a:extLst>
                  <a:ext uri="{FF2B5EF4-FFF2-40B4-BE49-F238E27FC236}">
                    <a16:creationId xmlns:a16="http://schemas.microsoft.com/office/drawing/2014/main" id="{35D45080-1B09-43E8-AF3E-0B40C2EE1FFE}"/>
                  </a:ext>
                </a:extLst>
              </p:cNvPr>
              <p:cNvSpPr/>
              <p:nvPr/>
            </p:nvSpPr>
            <p:spPr>
              <a:xfrm>
                <a:off x="1818710" y="1501222"/>
                <a:ext cx="7558779" cy="993051"/>
              </a:xfrm>
              <a:prstGeom prst="rect">
                <a:avLst/>
              </a:prstGeom>
              <a:solidFill>
                <a:srgbClr val="A16A38"/>
              </a:solidFill>
              <a:ln>
                <a:noFill/>
              </a:ln>
              <a:effectLst>
                <a:outerShdw blurRad="190500" dist="228600" dir="2700000" algn="ctr">
                  <a:srgbClr val="000000">
                    <a:alpha val="30000"/>
                  </a:srgbClr>
                </a:outerShdw>
              </a:effectLst>
              <a:sp3d prstMaterial="matte">
                <a:bevelT w="127000" h="635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2;p7">
                <a:extLst>
                  <a:ext uri="{FF2B5EF4-FFF2-40B4-BE49-F238E27FC236}">
                    <a16:creationId xmlns:a16="http://schemas.microsoft.com/office/drawing/2014/main" id="{85C683FF-0FE9-4DB5-88F4-C51E4CF04160}"/>
                  </a:ext>
                </a:extLst>
              </p:cNvPr>
              <p:cNvSpPr txBox="1"/>
              <p:nvPr/>
            </p:nvSpPr>
            <p:spPr>
              <a:xfrm>
                <a:off x="1818710" y="1501222"/>
                <a:ext cx="7558779" cy="993051"/>
              </a:xfrm>
              <a:prstGeom prst="rect">
                <a:avLst/>
              </a:prstGeom>
              <a:solidFill>
                <a:schemeClr val="accent6">
                  <a:lumMod val="60000"/>
                  <a:lumOff val="40000"/>
                </a:schemeClr>
              </a:solidFill>
              <a:ln>
                <a:solidFill>
                  <a:schemeClr val="accent2"/>
                </a:solidFill>
              </a:ln>
              <a:effectLst>
                <a:outerShdw blurRad="190500" dist="228600" dir="2700000" algn="ctr">
                  <a:srgbClr val="000000">
                    <a:alpha val="30000"/>
                  </a:srgbClr>
                </a:outerShdw>
              </a:effectLst>
              <a:sp3d prstMaterial="matte">
                <a:bevelT w="127000" h="63500"/>
              </a:sp3d>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pt-BR" sz="2000" b="1" i="0" u="none" strike="noStrike" cap="none" dirty="0">
                    <a:solidFill>
                      <a:schemeClr val="dk1"/>
                    </a:solidFill>
                    <a:latin typeface="Calibri"/>
                    <a:ea typeface="Calibri"/>
                    <a:cs typeface="Calibri"/>
                    <a:sym typeface="Calibri"/>
                  </a:rPr>
                  <a:t>DOCENTE X PROJETO: </a:t>
                </a:r>
                <a:endParaRPr sz="2400" dirty="0"/>
              </a:p>
              <a:p>
                <a:pPr marL="0" marR="0" lvl="0" indent="0" algn="ctr" rtl="0">
                  <a:lnSpc>
                    <a:spcPct val="90000"/>
                  </a:lnSpc>
                  <a:spcBef>
                    <a:spcPts val="560"/>
                  </a:spcBef>
                  <a:spcAft>
                    <a:spcPts val="0"/>
                  </a:spcAft>
                  <a:buClr>
                    <a:schemeClr val="dk1"/>
                  </a:buClr>
                  <a:buSzPts val="1600"/>
                  <a:buFont typeface="Calibri"/>
                  <a:buNone/>
                </a:pPr>
                <a:r>
                  <a:rPr lang="pt-BR" sz="2000" b="0" i="0" u="none" strike="noStrike" cap="none" dirty="0">
                    <a:solidFill>
                      <a:schemeClr val="dk1"/>
                    </a:solidFill>
                    <a:latin typeface="Calibri"/>
                    <a:ea typeface="Calibri"/>
                    <a:cs typeface="Calibri"/>
                    <a:sym typeface="Calibri"/>
                  </a:rPr>
                  <a:t>Carga horária vinculada aos projetos de ensino/pesquisa/extensão.</a:t>
                </a:r>
                <a:endParaRPr sz="2400" dirty="0"/>
              </a:p>
            </p:txBody>
          </p:sp>
          <p:sp>
            <p:nvSpPr>
              <p:cNvPr id="34" name="Google Shape;143;p7">
                <a:extLst>
                  <a:ext uri="{FF2B5EF4-FFF2-40B4-BE49-F238E27FC236}">
                    <a16:creationId xmlns:a16="http://schemas.microsoft.com/office/drawing/2014/main" id="{F1C79CA4-0F8D-4F74-82C7-9E36D72DCF96}"/>
                  </a:ext>
                </a:extLst>
              </p:cNvPr>
              <p:cNvSpPr/>
              <p:nvPr/>
            </p:nvSpPr>
            <p:spPr>
              <a:xfrm>
                <a:off x="1818710" y="2742537"/>
                <a:ext cx="7550376" cy="993051"/>
              </a:xfrm>
              <a:prstGeom prst="rect">
                <a:avLst/>
              </a:prstGeom>
              <a:solidFill>
                <a:srgbClr val="9F6A38"/>
              </a:solidFill>
              <a:ln>
                <a:noFill/>
              </a:ln>
              <a:effectLst>
                <a:outerShdw blurRad="190500" dist="228600" dir="2700000" algn="ctr">
                  <a:srgbClr val="000000">
                    <a:alpha val="30000"/>
                  </a:srgbClr>
                </a:outerShdw>
              </a:effectLst>
              <a:sp3d prstMaterial="matte">
                <a:bevelT w="127000" h="635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4;p7">
                <a:extLst>
                  <a:ext uri="{FF2B5EF4-FFF2-40B4-BE49-F238E27FC236}">
                    <a16:creationId xmlns:a16="http://schemas.microsoft.com/office/drawing/2014/main" id="{334165EE-4617-4ED6-913D-E43173024AC9}"/>
                  </a:ext>
                </a:extLst>
              </p:cNvPr>
              <p:cNvSpPr txBox="1"/>
              <p:nvPr/>
            </p:nvSpPr>
            <p:spPr>
              <a:xfrm>
                <a:off x="1818710" y="2742537"/>
                <a:ext cx="7550376" cy="993051"/>
              </a:xfrm>
              <a:prstGeom prst="rect">
                <a:avLst/>
              </a:prstGeom>
              <a:solidFill>
                <a:schemeClr val="accent6">
                  <a:lumMod val="60000"/>
                  <a:lumOff val="40000"/>
                </a:schemeClr>
              </a:solidFill>
              <a:ln>
                <a:solidFill>
                  <a:schemeClr val="accent2"/>
                </a:solidFill>
              </a:ln>
              <a:effectLst>
                <a:outerShdw blurRad="190500" dist="228600" dir="2700000" algn="ctr">
                  <a:srgbClr val="000000">
                    <a:alpha val="30000"/>
                  </a:srgbClr>
                </a:outerShdw>
              </a:effectLst>
              <a:sp3d prstMaterial="matte">
                <a:bevelT w="127000" h="63500"/>
              </a:sp3d>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pt-BR" sz="2000" b="1" i="0" u="none" strike="noStrike" cap="none" dirty="0">
                    <a:solidFill>
                      <a:schemeClr val="dk1"/>
                    </a:solidFill>
                    <a:latin typeface="Calibri"/>
                    <a:ea typeface="Calibri"/>
                    <a:cs typeface="Calibri"/>
                    <a:sym typeface="Calibri"/>
                  </a:rPr>
                  <a:t>DOCENTE X ATIVIDADE ADMINISTRATIVA: </a:t>
                </a:r>
                <a:endParaRPr sz="2400" dirty="0"/>
              </a:p>
              <a:p>
                <a:pPr marL="0" marR="0" lvl="0" indent="0" algn="ctr" rtl="0">
                  <a:lnSpc>
                    <a:spcPct val="90000"/>
                  </a:lnSpc>
                  <a:spcBef>
                    <a:spcPts val="560"/>
                  </a:spcBef>
                  <a:spcAft>
                    <a:spcPts val="0"/>
                  </a:spcAft>
                  <a:buClr>
                    <a:schemeClr val="dk1"/>
                  </a:buClr>
                  <a:buSzPts val="1600"/>
                  <a:buFont typeface="Calibri"/>
                  <a:buNone/>
                </a:pPr>
                <a:r>
                  <a:rPr lang="pt-BR" sz="2000" b="0" i="0" u="none" strike="noStrike" cap="none" dirty="0">
                    <a:solidFill>
                      <a:schemeClr val="dk1"/>
                    </a:solidFill>
                    <a:latin typeface="Calibri"/>
                    <a:ea typeface="Calibri"/>
                    <a:cs typeface="Calibri"/>
                    <a:sym typeface="Calibri"/>
                  </a:rPr>
                  <a:t>Carga horária vinculada </a:t>
                </a:r>
                <a:r>
                  <a:rPr lang="pt-BR" sz="2000" dirty="0">
                    <a:solidFill>
                      <a:schemeClr val="dk1"/>
                    </a:solidFill>
                    <a:latin typeface="Calibri"/>
                    <a:ea typeface="Calibri"/>
                    <a:cs typeface="Calibri"/>
                    <a:sym typeface="Calibri"/>
                  </a:rPr>
                  <a:t>às</a:t>
                </a:r>
                <a:r>
                  <a:rPr lang="pt-BR" sz="2000" b="0" i="0" u="none" strike="noStrike" cap="none" dirty="0">
                    <a:solidFill>
                      <a:schemeClr val="dk1"/>
                    </a:solidFill>
                    <a:latin typeface="Calibri"/>
                    <a:ea typeface="Calibri"/>
                    <a:cs typeface="Calibri"/>
                    <a:sym typeface="Calibri"/>
                  </a:rPr>
                  <a:t> atividades administrativas e encargos de reuniões.</a:t>
                </a:r>
                <a:endParaRPr sz="2400" dirty="0"/>
              </a:p>
            </p:txBody>
          </p:sp>
          <p:sp>
            <p:nvSpPr>
              <p:cNvPr id="36" name="Google Shape;145;p7">
                <a:extLst>
                  <a:ext uri="{FF2B5EF4-FFF2-40B4-BE49-F238E27FC236}">
                    <a16:creationId xmlns:a16="http://schemas.microsoft.com/office/drawing/2014/main" id="{3957CE62-9FFA-47BC-BC18-109D8F0C7456}"/>
                  </a:ext>
                </a:extLst>
              </p:cNvPr>
              <p:cNvSpPr/>
              <p:nvPr/>
            </p:nvSpPr>
            <p:spPr>
              <a:xfrm>
                <a:off x="1818710" y="3983852"/>
                <a:ext cx="7545913" cy="993051"/>
              </a:xfrm>
              <a:prstGeom prst="rect">
                <a:avLst/>
              </a:prstGeom>
              <a:solidFill>
                <a:srgbClr val="9D6A38"/>
              </a:solidFill>
              <a:ln>
                <a:noFill/>
              </a:ln>
              <a:effectLst>
                <a:outerShdw blurRad="190500" dist="228600" dir="2700000" algn="ctr">
                  <a:srgbClr val="000000">
                    <a:alpha val="30000"/>
                  </a:srgbClr>
                </a:outerShdw>
              </a:effectLst>
              <a:sp3d prstMaterial="matte">
                <a:bevelT w="127000" h="635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6;p7">
                <a:extLst>
                  <a:ext uri="{FF2B5EF4-FFF2-40B4-BE49-F238E27FC236}">
                    <a16:creationId xmlns:a16="http://schemas.microsoft.com/office/drawing/2014/main" id="{3E22667E-BA83-49E4-BF2D-6CD7B0C113F7}"/>
                  </a:ext>
                </a:extLst>
              </p:cNvPr>
              <p:cNvSpPr txBox="1"/>
              <p:nvPr/>
            </p:nvSpPr>
            <p:spPr>
              <a:xfrm>
                <a:off x="1818710" y="3983852"/>
                <a:ext cx="7545913" cy="993051"/>
              </a:xfrm>
              <a:prstGeom prst="rect">
                <a:avLst/>
              </a:prstGeom>
              <a:solidFill>
                <a:schemeClr val="accent6">
                  <a:lumMod val="60000"/>
                  <a:lumOff val="40000"/>
                </a:schemeClr>
              </a:solidFill>
              <a:ln>
                <a:solidFill>
                  <a:schemeClr val="accent2"/>
                </a:solidFill>
              </a:ln>
              <a:effectLst>
                <a:outerShdw blurRad="190500" dist="228600" dir="2700000" algn="ctr">
                  <a:srgbClr val="000000">
                    <a:alpha val="30000"/>
                  </a:srgbClr>
                </a:outerShdw>
              </a:effectLst>
              <a:sp3d prstMaterial="matte">
                <a:bevelT w="127000" h="63500"/>
              </a:sp3d>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pt-BR" sz="2000" b="1" i="0" u="none" strike="noStrike" cap="none" dirty="0">
                    <a:solidFill>
                      <a:schemeClr val="dk1"/>
                    </a:solidFill>
                    <a:latin typeface="Calibri"/>
                    <a:ea typeface="Calibri"/>
                    <a:cs typeface="Calibri"/>
                    <a:sym typeface="Calibri"/>
                  </a:rPr>
                  <a:t>DOCENTE X AFASTAMENTO: </a:t>
                </a:r>
                <a:endParaRPr sz="2400" dirty="0"/>
              </a:p>
              <a:p>
                <a:pPr marL="0" marR="0" lvl="0" indent="0" algn="ctr" rtl="0">
                  <a:lnSpc>
                    <a:spcPct val="90000"/>
                  </a:lnSpc>
                  <a:spcBef>
                    <a:spcPts val="560"/>
                  </a:spcBef>
                  <a:spcAft>
                    <a:spcPts val="0"/>
                  </a:spcAft>
                  <a:buClr>
                    <a:schemeClr val="dk1"/>
                  </a:buClr>
                  <a:buSzPts val="1600"/>
                  <a:buFont typeface="Calibri"/>
                  <a:buNone/>
                </a:pPr>
                <a:r>
                  <a:rPr lang="pt-BR" sz="2000" b="0" i="0" u="none" strike="noStrike" cap="none" dirty="0">
                    <a:solidFill>
                      <a:schemeClr val="dk1"/>
                    </a:solidFill>
                    <a:latin typeface="Calibri"/>
                    <a:ea typeface="Calibri"/>
                    <a:cs typeface="Calibri"/>
                    <a:sym typeface="Calibri"/>
                  </a:rPr>
                  <a:t>Carga horária vinculada aos afastamentos aprovados para o(a) docente.</a:t>
                </a:r>
                <a:endParaRPr sz="2400" dirty="0"/>
              </a:p>
            </p:txBody>
          </p:sp>
        </p:grpSp>
        <p:grpSp>
          <p:nvGrpSpPr>
            <p:cNvPr id="15" name="Agrupar 14">
              <a:extLst>
                <a:ext uri="{FF2B5EF4-FFF2-40B4-BE49-F238E27FC236}">
                  <a16:creationId xmlns:a16="http://schemas.microsoft.com/office/drawing/2014/main" id="{A99A61D4-8F3C-4B2D-8694-D9B52F2FE2BD}"/>
                </a:ext>
              </a:extLst>
            </p:cNvPr>
            <p:cNvGrpSpPr/>
            <p:nvPr/>
          </p:nvGrpSpPr>
          <p:grpSpPr>
            <a:xfrm>
              <a:off x="2091316" y="2110781"/>
              <a:ext cx="825652" cy="3723945"/>
              <a:chOff x="2091316" y="2110781"/>
              <a:chExt cx="825652" cy="3723945"/>
            </a:xfrm>
          </p:grpSpPr>
          <p:cxnSp>
            <p:nvCxnSpPr>
              <p:cNvPr id="16" name="Conector reto 15">
                <a:extLst>
                  <a:ext uri="{FF2B5EF4-FFF2-40B4-BE49-F238E27FC236}">
                    <a16:creationId xmlns:a16="http://schemas.microsoft.com/office/drawing/2014/main" id="{8936EAB4-1719-4640-A0C3-69964CE0660A}"/>
                  </a:ext>
                </a:extLst>
              </p:cNvPr>
              <p:cNvCxnSpPr>
                <a:stCxn id="31" idx="1"/>
                <a:endCxn id="29" idx="2"/>
              </p:cNvCxnSpPr>
              <p:nvPr/>
            </p:nvCxnSpPr>
            <p:spPr>
              <a:xfrm flipH="1">
                <a:off x="2091316" y="2110781"/>
                <a:ext cx="825652" cy="183625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B8C2726D-5CA0-4FDD-B1A8-7D45B8273104}"/>
                  </a:ext>
                </a:extLst>
              </p:cNvPr>
              <p:cNvCxnSpPr>
                <a:endCxn id="29" idx="2"/>
              </p:cNvCxnSpPr>
              <p:nvPr/>
            </p:nvCxnSpPr>
            <p:spPr>
              <a:xfrm flipH="1">
                <a:off x="2091316" y="3352096"/>
                <a:ext cx="825652" cy="59494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16A5B971-B7FB-46CD-99BD-B0158C0198CF}"/>
                  </a:ext>
                </a:extLst>
              </p:cNvPr>
              <p:cNvCxnSpPr>
                <a:cxnSpLocks/>
                <a:stCxn id="35" idx="1"/>
                <a:endCxn id="29" idx="2"/>
              </p:cNvCxnSpPr>
              <p:nvPr/>
            </p:nvCxnSpPr>
            <p:spPr>
              <a:xfrm flipH="1" flipV="1">
                <a:off x="2091316" y="3947039"/>
                <a:ext cx="825652" cy="6463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32F95988-69C5-4717-89E0-8599D02D103B}"/>
                  </a:ext>
                </a:extLst>
              </p:cNvPr>
              <p:cNvCxnSpPr>
                <a:stCxn id="37" idx="1"/>
                <a:endCxn id="29" idx="2"/>
              </p:cNvCxnSpPr>
              <p:nvPr/>
            </p:nvCxnSpPr>
            <p:spPr>
              <a:xfrm flipH="1" flipV="1">
                <a:off x="2091316" y="3947039"/>
                <a:ext cx="825652" cy="188768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340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Freeform 2"/>
          <p:cNvSpPr/>
          <p:nvPr/>
        </p:nvSpPr>
        <p:spPr>
          <a:xfrm flipH="1" flipV="1">
            <a:off x="0"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flipH="1" flipV="1">
            <a:off x="1110355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10800000" flipH="1" flipV="1">
            <a:off x="5317114" y="-1246495"/>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10800000" flipH="1" flipV="1">
            <a:off x="16463501" y="-1246495"/>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7" name="TextBox 7"/>
          <p:cNvSpPr txBox="1"/>
          <p:nvPr/>
        </p:nvSpPr>
        <p:spPr>
          <a:xfrm>
            <a:off x="578985" y="1801624"/>
            <a:ext cx="17130030" cy="1231106"/>
          </a:xfrm>
          <a:prstGeom prst="rect">
            <a:avLst/>
          </a:prstGeom>
        </p:spPr>
        <p:txBody>
          <a:bodyPr lIns="0" tIns="0" rIns="0" bIns="0" rtlCol="0" anchor="t">
            <a:spAutoFit/>
          </a:bodyPr>
          <a:lstStyle/>
          <a:p>
            <a:pPr lvl="0" algn="ctr"/>
            <a:r>
              <a:rPr lang="pt-BR" sz="4000" b="1" dirty="0">
                <a:latin typeface="Arial" panose="020B0604020202020204" pitchFamily="34" charset="0"/>
                <a:cs typeface="Arial" panose="020B0604020202020204" pitchFamily="34" charset="0"/>
              </a:rPr>
              <a:t>PRINCIPAIS REGRAS RELACIONADAS A DISTRIBUIÇÃO DA CARGA HORÁRIA DOCENTE</a:t>
            </a:r>
            <a:endParaRPr lang="pt-BR" sz="4000" dirty="0"/>
          </a:p>
        </p:txBody>
      </p:sp>
      <p:sp>
        <p:nvSpPr>
          <p:cNvPr id="12" name="TextBox 6">
            <a:extLst>
              <a:ext uri="{FF2B5EF4-FFF2-40B4-BE49-F238E27FC236}">
                <a16:creationId xmlns:a16="http://schemas.microsoft.com/office/drawing/2014/main" id="{C5B48877-865D-459D-82C1-3C5D8A278FBA}"/>
              </a:ext>
            </a:extLst>
          </p:cNvPr>
          <p:cNvSpPr txBox="1"/>
          <p:nvPr/>
        </p:nvSpPr>
        <p:spPr>
          <a:xfrm>
            <a:off x="649554" y="3341943"/>
            <a:ext cx="17090837" cy="5201424"/>
          </a:xfrm>
          <a:prstGeom prst="rect">
            <a:avLst/>
          </a:prstGeom>
        </p:spPr>
        <p:txBody>
          <a:bodyPr wrap="square" lIns="0" tIns="0" rIns="0" bIns="0" rtlCol="0" anchor="t">
            <a:spAutoFit/>
          </a:bodyPr>
          <a:lstStyle/>
          <a:p>
            <a:pPr lvl="0" algn="ctr">
              <a:lnSpc>
                <a:spcPct val="90000"/>
              </a:lnSpc>
              <a:buClr>
                <a:schemeClr val="dk1"/>
              </a:buClr>
              <a:buSzPts val="2600"/>
            </a:pPr>
            <a:r>
              <a:rPr lang="pt-BR" sz="4000" b="1" dirty="0"/>
              <a:t>1 - REGIMES DE TRABALHO:</a:t>
            </a:r>
            <a:endParaRPr lang="pt-BR" sz="4000" dirty="0"/>
          </a:p>
          <a:p>
            <a:pPr lvl="0" algn="ctr">
              <a:lnSpc>
                <a:spcPct val="90000"/>
              </a:lnSpc>
              <a:spcBef>
                <a:spcPts val="1000"/>
              </a:spcBef>
              <a:buClr>
                <a:schemeClr val="dk1"/>
              </a:buClr>
              <a:buSzPts val="2600"/>
            </a:pPr>
            <a:endParaRPr lang="pt-BR" sz="4000" b="1" dirty="0"/>
          </a:p>
          <a:p>
            <a:pPr lvl="0" algn="just">
              <a:lnSpc>
                <a:spcPct val="90000"/>
              </a:lnSpc>
              <a:spcBef>
                <a:spcPts val="1000"/>
              </a:spcBef>
              <a:buClr>
                <a:schemeClr val="dk1"/>
              </a:buClr>
              <a:buSzPts val="2400"/>
            </a:pPr>
            <a:r>
              <a:rPr lang="pt-BR" sz="4000" dirty="0"/>
              <a:t>De acordo com o Artigo 4° da Resolução 021/2014 – </a:t>
            </a:r>
            <a:r>
              <a:rPr lang="pt-BR" sz="4000" dirty="0" err="1"/>
              <a:t>Consepe</a:t>
            </a:r>
            <a:r>
              <a:rPr lang="pt-BR" sz="4000" dirty="0"/>
              <a:t>/</a:t>
            </a:r>
            <a:r>
              <a:rPr lang="pt-BR" sz="4000" dirty="0" err="1"/>
              <a:t>Unifesspa</a:t>
            </a:r>
            <a:r>
              <a:rPr lang="pt-BR" sz="4000" dirty="0"/>
              <a:t>, o(a)s docentes ficam sujeitos aos seguintes regimes de trabalho:</a:t>
            </a:r>
          </a:p>
          <a:p>
            <a:pPr lvl="0" algn="just">
              <a:lnSpc>
                <a:spcPct val="90000"/>
              </a:lnSpc>
              <a:spcBef>
                <a:spcPts val="1000"/>
              </a:spcBef>
              <a:buClr>
                <a:schemeClr val="dk1"/>
              </a:buClr>
              <a:buSzPts val="2400"/>
            </a:pPr>
            <a:endParaRPr lang="pt-BR" sz="4000" dirty="0"/>
          </a:p>
          <a:p>
            <a:pPr lvl="0" algn="just">
              <a:lnSpc>
                <a:spcPct val="90000"/>
              </a:lnSpc>
              <a:spcBef>
                <a:spcPts val="1000"/>
              </a:spcBef>
              <a:buClr>
                <a:schemeClr val="dk1"/>
              </a:buClr>
              <a:buSzPts val="2400"/>
            </a:pPr>
            <a:r>
              <a:rPr lang="pt-BR" sz="4000" b="1" dirty="0"/>
              <a:t>I - </a:t>
            </a:r>
            <a:r>
              <a:rPr lang="pt-BR" sz="4000" dirty="0"/>
              <a:t>Dedicação Exclusiva (DE) – 40 horas semanais de trabalho;</a:t>
            </a:r>
          </a:p>
          <a:p>
            <a:pPr lvl="0" algn="just">
              <a:lnSpc>
                <a:spcPct val="90000"/>
              </a:lnSpc>
              <a:spcBef>
                <a:spcPts val="1000"/>
              </a:spcBef>
              <a:buClr>
                <a:schemeClr val="dk1"/>
              </a:buClr>
              <a:buSzPts val="2400"/>
            </a:pPr>
            <a:r>
              <a:rPr lang="pt-BR" sz="4000" b="1" dirty="0"/>
              <a:t>II - </a:t>
            </a:r>
            <a:r>
              <a:rPr lang="pt-BR" sz="4000" dirty="0"/>
              <a:t>Tempo Integral (TI) – 40 horas semanais de trabalho, sem dedicação exclusiva;</a:t>
            </a:r>
          </a:p>
          <a:p>
            <a:pPr lvl="0" algn="just">
              <a:lnSpc>
                <a:spcPct val="90000"/>
              </a:lnSpc>
              <a:spcBef>
                <a:spcPts val="1000"/>
              </a:spcBef>
              <a:buClr>
                <a:schemeClr val="dk1"/>
              </a:buClr>
              <a:buSzPts val="2400"/>
            </a:pPr>
            <a:r>
              <a:rPr lang="pt-BR" sz="4000" b="1" dirty="0"/>
              <a:t>III - </a:t>
            </a:r>
            <a:r>
              <a:rPr lang="pt-BR" sz="4000" dirty="0"/>
              <a:t>Tempo Parcial (TP) - 20 horas semanais de trabalho.</a:t>
            </a:r>
            <a:endParaRPr lang="pt-BR" sz="4000" dirty="0">
              <a:solidFill>
                <a:schemeClr val="bg1"/>
              </a:solidFill>
              <a:latin typeface="Calibri" panose="020F0502020204030204" pitchFamily="34" charset="0"/>
              <a:cs typeface="Calibri" panose="020F0502020204030204" pitchFamily="34" charset="0"/>
            </a:endParaRPr>
          </a:p>
        </p:txBody>
      </p:sp>
      <p:grpSp>
        <p:nvGrpSpPr>
          <p:cNvPr id="8" name="Group 3">
            <a:extLst>
              <a:ext uri="{FF2B5EF4-FFF2-40B4-BE49-F238E27FC236}">
                <a16:creationId xmlns:a16="http://schemas.microsoft.com/office/drawing/2014/main" id="{B4AC6800-C7E7-4058-85E6-BD098C6330C6}"/>
              </a:ext>
            </a:extLst>
          </p:cNvPr>
          <p:cNvGrpSpPr/>
          <p:nvPr/>
        </p:nvGrpSpPr>
        <p:grpSpPr>
          <a:xfrm>
            <a:off x="411322" y="4701445"/>
            <a:ext cx="136287" cy="516432"/>
            <a:chOff x="0" y="0"/>
            <a:chExt cx="48124" cy="182355"/>
          </a:xfrm>
        </p:grpSpPr>
        <p:sp>
          <p:nvSpPr>
            <p:cNvPr id="9" name="Freeform 4">
              <a:extLst>
                <a:ext uri="{FF2B5EF4-FFF2-40B4-BE49-F238E27FC236}">
                  <a16:creationId xmlns:a16="http://schemas.microsoft.com/office/drawing/2014/main" id="{19DC3224-4B76-482D-A1CF-7F67026FA4F1}"/>
                </a:ext>
              </a:extLst>
            </p:cNvPr>
            <p:cNvSpPr/>
            <p:nvPr/>
          </p:nvSpPr>
          <p:spPr>
            <a:xfrm>
              <a:off x="0" y="0"/>
              <a:ext cx="48124" cy="182355"/>
            </a:xfrm>
            <a:custGeom>
              <a:avLst/>
              <a:gdLst/>
              <a:ahLst/>
              <a:cxnLst/>
              <a:rect l="l" t="t" r="r" b="b"/>
              <a:pathLst>
                <a:path w="48124" h="182355">
                  <a:moveTo>
                    <a:pt x="0" y="0"/>
                  </a:moveTo>
                  <a:lnTo>
                    <a:pt x="48124" y="0"/>
                  </a:lnTo>
                  <a:lnTo>
                    <a:pt x="48124" y="182355"/>
                  </a:lnTo>
                  <a:lnTo>
                    <a:pt x="0" y="182355"/>
                  </a:lnTo>
                  <a:close/>
                </a:path>
              </a:pathLst>
            </a:custGeom>
            <a:solidFill>
              <a:srgbClr val="9DF069"/>
            </a:solidFill>
          </p:spPr>
        </p:sp>
        <p:sp>
          <p:nvSpPr>
            <p:cNvPr id="10" name="TextBox 5">
              <a:extLst>
                <a:ext uri="{FF2B5EF4-FFF2-40B4-BE49-F238E27FC236}">
                  <a16:creationId xmlns:a16="http://schemas.microsoft.com/office/drawing/2014/main" id="{82459330-65A0-4993-AA9A-E1DD7683F1B3}"/>
                </a:ext>
              </a:extLst>
            </p:cNvPr>
            <p:cNvSpPr txBox="1"/>
            <p:nvPr/>
          </p:nvSpPr>
          <p:spPr>
            <a:xfrm>
              <a:off x="0" y="-9525"/>
              <a:ext cx="48124" cy="191880"/>
            </a:xfrm>
            <a:prstGeom prst="rect">
              <a:avLst/>
            </a:prstGeom>
          </p:spPr>
          <p:txBody>
            <a:bodyPr lIns="28575" tIns="28575" rIns="28575" bIns="28575" rtlCol="0" anchor="ctr"/>
            <a:lstStyle/>
            <a:p>
              <a:pPr algn="ctr">
                <a:lnSpc>
                  <a:spcPts val="1496"/>
                </a:lnSpc>
              </a:pPr>
              <a:endParaRPr/>
            </a:p>
          </p:txBody>
        </p:sp>
      </p:grpSp>
    </p:spTree>
    <p:extLst>
      <p:ext uri="{BB962C8B-B14F-4D97-AF65-F5344CB8AC3E}">
        <p14:creationId xmlns:p14="http://schemas.microsoft.com/office/powerpoint/2010/main" val="209950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EAF84"/>
        </a:solidFill>
        <a:effectLst/>
      </p:bgPr>
    </p:bg>
    <p:spTree>
      <p:nvGrpSpPr>
        <p:cNvPr id="1" name=""/>
        <p:cNvGrpSpPr/>
        <p:nvPr/>
      </p:nvGrpSpPr>
      <p:grpSpPr>
        <a:xfrm>
          <a:off x="0" y="0"/>
          <a:ext cx="0" cy="0"/>
          <a:chOff x="0" y="0"/>
          <a:chExt cx="0" cy="0"/>
        </a:xfrm>
      </p:grpSpPr>
      <p:sp>
        <p:nvSpPr>
          <p:cNvPr id="2" name="TextBox 2"/>
          <p:cNvSpPr txBox="1"/>
          <p:nvPr/>
        </p:nvSpPr>
        <p:spPr>
          <a:xfrm>
            <a:off x="545027" y="1156846"/>
            <a:ext cx="17197945" cy="4020588"/>
          </a:xfrm>
          <a:prstGeom prst="rect">
            <a:avLst/>
          </a:prstGeom>
        </p:spPr>
        <p:txBody>
          <a:bodyPr wrap="square" lIns="0" tIns="0" rIns="0" bIns="0" rtlCol="0" anchor="t">
            <a:spAutoFit/>
          </a:bodyPr>
          <a:lstStyle/>
          <a:p>
            <a:pPr lvl="0" algn="ctr">
              <a:lnSpc>
                <a:spcPct val="90000"/>
              </a:lnSpc>
              <a:buClr>
                <a:schemeClr val="dk1"/>
              </a:buClr>
              <a:buSzPts val="2400"/>
            </a:pPr>
            <a:r>
              <a:rPr lang="pt-BR" sz="3600" b="1" dirty="0"/>
              <a:t>Carga Horária de Aulas Efetivas Semanais (AES):</a:t>
            </a:r>
            <a:endParaRPr lang="pt-BR" sz="3600" dirty="0"/>
          </a:p>
          <a:p>
            <a:pPr lvl="0" algn="just">
              <a:lnSpc>
                <a:spcPct val="90000"/>
              </a:lnSpc>
              <a:spcBef>
                <a:spcPts val="1000"/>
              </a:spcBef>
              <a:buClr>
                <a:schemeClr val="dk1"/>
              </a:buClr>
              <a:buSzPts val="2400"/>
            </a:pPr>
            <a:r>
              <a:rPr lang="pt-BR" sz="3600" dirty="0"/>
              <a:t>É a carga horária ministrada na graduação e na pós-graduação, sem acréscimo da carga horária destinada a preparação:</a:t>
            </a:r>
          </a:p>
          <a:p>
            <a:pPr lvl="0" algn="just">
              <a:lnSpc>
                <a:spcPct val="90000"/>
              </a:lnSpc>
              <a:spcBef>
                <a:spcPts val="1000"/>
              </a:spcBef>
              <a:buClr>
                <a:schemeClr val="dk1"/>
              </a:buClr>
              <a:buSzPts val="2400"/>
            </a:pPr>
            <a:endParaRPr lang="pt-BR" sz="3600" dirty="0"/>
          </a:p>
          <a:p>
            <a:pPr lvl="0" algn="ctr">
              <a:lnSpc>
                <a:spcPct val="90000"/>
              </a:lnSpc>
              <a:spcBef>
                <a:spcPts val="1000"/>
              </a:spcBef>
              <a:buClr>
                <a:schemeClr val="dk1"/>
              </a:buClr>
              <a:buSzPts val="2400"/>
            </a:pPr>
            <a:r>
              <a:rPr lang="pt-BR" sz="2800" i="1" dirty="0"/>
              <a:t>Carga Horária Teórica + Carga Horária Prática + Carga Horária de Extensão + Carga Horária de Orientação</a:t>
            </a:r>
            <a:endParaRPr lang="pt-BR" sz="2800" dirty="0"/>
          </a:p>
          <a:p>
            <a:pPr lvl="0" algn="ctr">
              <a:lnSpc>
                <a:spcPct val="90000"/>
              </a:lnSpc>
              <a:spcBef>
                <a:spcPts val="1000"/>
              </a:spcBef>
              <a:buClr>
                <a:schemeClr val="dk1"/>
              </a:buClr>
              <a:buSzPts val="2400"/>
            </a:pPr>
            <a:endParaRPr lang="pt-BR" sz="3600" b="1" dirty="0"/>
          </a:p>
          <a:p>
            <a:pPr lvl="0" algn="ctr">
              <a:lnSpc>
                <a:spcPct val="90000"/>
              </a:lnSpc>
              <a:spcBef>
                <a:spcPts val="1000"/>
              </a:spcBef>
              <a:buClr>
                <a:schemeClr val="dk1"/>
              </a:buClr>
              <a:buSzPts val="2400"/>
            </a:pPr>
            <a:r>
              <a:rPr lang="pt-BR" sz="3600" b="1" dirty="0"/>
              <a:t>Como calcular a CH de AES da disciplina?</a:t>
            </a:r>
            <a:endParaRPr lang="pt-BR" sz="3600" dirty="0"/>
          </a:p>
        </p:txBody>
      </p:sp>
      <p:sp>
        <p:nvSpPr>
          <p:cNvPr id="3" name="TextBox 3"/>
          <p:cNvSpPr txBox="1"/>
          <p:nvPr/>
        </p:nvSpPr>
        <p:spPr>
          <a:xfrm>
            <a:off x="0" y="224337"/>
            <a:ext cx="18288000" cy="553998"/>
          </a:xfrm>
          <a:prstGeom prst="rect">
            <a:avLst/>
          </a:prstGeom>
        </p:spPr>
        <p:txBody>
          <a:bodyPr lIns="0" tIns="0" rIns="0" bIns="0" rtlCol="0" anchor="t">
            <a:spAutoFit/>
          </a:bodyPr>
          <a:lstStyle/>
          <a:p>
            <a:pPr lvl="0" algn="ctr"/>
            <a:r>
              <a:rPr lang="pt-BR" sz="3600" b="1" dirty="0">
                <a:solidFill>
                  <a:schemeClr val="dk1"/>
                </a:solidFill>
                <a:ea typeface="Calibri"/>
                <a:cs typeface="Calibri"/>
                <a:sym typeface="Calibri"/>
              </a:rPr>
              <a:t>2 - ENSINO</a:t>
            </a:r>
            <a:endParaRPr lang="pt-BR" sz="3600" dirty="0"/>
          </a:p>
        </p:txBody>
      </p:sp>
      <p:sp>
        <p:nvSpPr>
          <p:cNvPr id="4" name="Freeform 4"/>
          <p:cNvSpPr/>
          <p:nvPr/>
        </p:nvSpPr>
        <p:spPr>
          <a:xfrm flipH="1" flipV="1">
            <a:off x="-197684"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flipH="1" flipV="1">
            <a:off x="1090586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6" name="Freeform 6"/>
          <p:cNvSpPr/>
          <p:nvPr/>
        </p:nvSpPr>
        <p:spPr>
          <a:xfrm rot="-10800000" flipH="1" flipV="1">
            <a:off x="5119430" y="8883789"/>
            <a:ext cx="5786438" cy="2806422"/>
          </a:xfrm>
          <a:custGeom>
            <a:avLst/>
            <a:gdLst/>
            <a:ahLst/>
            <a:cxnLst/>
            <a:rect l="l" t="t" r="r" b="b"/>
            <a:pathLst>
              <a:path w="5786438" h="2806422">
                <a:moveTo>
                  <a:pt x="5786437" y="2806422"/>
                </a:moveTo>
                <a:lnTo>
                  <a:pt x="0" y="2806422"/>
                </a:lnTo>
                <a:lnTo>
                  <a:pt x="0" y="0"/>
                </a:lnTo>
                <a:lnTo>
                  <a:pt x="5786437" y="0"/>
                </a:lnTo>
                <a:lnTo>
                  <a:pt x="5786437" y="280642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7" name="Freeform 7"/>
          <p:cNvSpPr/>
          <p:nvPr/>
        </p:nvSpPr>
        <p:spPr>
          <a:xfrm rot="-10800000" flipH="1" flipV="1">
            <a:off x="16265817" y="8883789"/>
            <a:ext cx="5786438" cy="2806422"/>
          </a:xfrm>
          <a:custGeom>
            <a:avLst/>
            <a:gdLst/>
            <a:ahLst/>
            <a:cxnLst/>
            <a:rect l="l" t="t" r="r" b="b"/>
            <a:pathLst>
              <a:path w="5786438" h="2806422">
                <a:moveTo>
                  <a:pt x="5786438" y="2806422"/>
                </a:moveTo>
                <a:lnTo>
                  <a:pt x="0" y="2806422"/>
                </a:lnTo>
                <a:lnTo>
                  <a:pt x="0" y="0"/>
                </a:lnTo>
                <a:lnTo>
                  <a:pt x="5786438" y="0"/>
                </a:lnTo>
                <a:lnTo>
                  <a:pt x="5786438" y="280642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9" name="Google Shape;159;p9">
            <a:extLst>
              <a:ext uri="{FF2B5EF4-FFF2-40B4-BE49-F238E27FC236}">
                <a16:creationId xmlns:a16="http://schemas.microsoft.com/office/drawing/2014/main" id="{5C4ACC4D-BE0B-4F7B-AB2F-77AF1D44B1C1}"/>
              </a:ext>
            </a:extLst>
          </p:cNvPr>
          <p:cNvSpPr txBox="1"/>
          <p:nvPr/>
        </p:nvSpPr>
        <p:spPr>
          <a:xfrm>
            <a:off x="2544453" y="5552408"/>
            <a:ext cx="7059512" cy="1384954"/>
          </a:xfrm>
          <a:prstGeom prst="rect">
            <a:avLst/>
          </a:prstGeom>
          <a:solidFill>
            <a:schemeClr val="accent6">
              <a:lumMod val="60000"/>
              <a:lumOff val="40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b="0" i="0" u="none" strike="noStrike" cap="none" dirty="0">
                <a:solidFill>
                  <a:schemeClr val="dk1"/>
                </a:solidFill>
                <a:latin typeface="Calibri"/>
                <a:ea typeface="Calibri"/>
                <a:cs typeface="Calibri"/>
                <a:sym typeface="Calibri"/>
              </a:rPr>
              <a:t>Carga Horária Total da disciplina</a:t>
            </a:r>
            <a:endParaRPr sz="2800" dirty="0"/>
          </a:p>
          <a:p>
            <a:pPr marL="0" marR="0" lvl="0" indent="0" algn="l" rtl="0">
              <a:spcBef>
                <a:spcPts val="0"/>
              </a:spcBef>
              <a:spcAft>
                <a:spcPts val="0"/>
              </a:spcAft>
              <a:buNone/>
            </a:pPr>
            <a:r>
              <a:rPr lang="pt-BR" sz="2800" b="0" i="0" u="none" strike="noStrike" cap="none" dirty="0">
                <a:solidFill>
                  <a:schemeClr val="dk1"/>
                </a:solidFill>
                <a:latin typeface="Calibri"/>
                <a:ea typeface="Calibri"/>
                <a:cs typeface="Calibri"/>
                <a:sym typeface="Calibri"/>
              </a:rPr>
              <a:t>                                                                         =   AES</a:t>
            </a:r>
            <a:endParaRPr sz="2800" dirty="0">
              <a:highlight>
                <a:srgbClr val="FFFF00"/>
              </a:highlight>
            </a:endParaRPr>
          </a:p>
          <a:p>
            <a:pPr marL="0" marR="0" lvl="0" indent="0" algn="ctr" rtl="0">
              <a:spcBef>
                <a:spcPts val="0"/>
              </a:spcBef>
              <a:spcAft>
                <a:spcPts val="0"/>
              </a:spcAft>
              <a:buNone/>
            </a:pPr>
            <a:r>
              <a:rPr lang="pt-BR" sz="2800" dirty="0">
                <a:solidFill>
                  <a:schemeClr val="dk1"/>
                </a:solidFill>
                <a:latin typeface="Calibri"/>
                <a:ea typeface="Calibri"/>
                <a:cs typeface="Calibri"/>
                <a:sym typeface="Calibri"/>
              </a:rPr>
              <a:t>17 ou 15 semanas</a:t>
            </a:r>
            <a:endParaRPr sz="2800" dirty="0"/>
          </a:p>
        </p:txBody>
      </p:sp>
      <p:sp>
        <p:nvSpPr>
          <p:cNvPr id="10" name="Google Shape;160;p9">
            <a:extLst>
              <a:ext uri="{FF2B5EF4-FFF2-40B4-BE49-F238E27FC236}">
                <a16:creationId xmlns:a16="http://schemas.microsoft.com/office/drawing/2014/main" id="{BD7688C2-A7E7-4AF7-9E16-97A8185BFAA9}"/>
              </a:ext>
            </a:extLst>
          </p:cNvPr>
          <p:cNvSpPr txBox="1"/>
          <p:nvPr/>
        </p:nvSpPr>
        <p:spPr>
          <a:xfrm>
            <a:off x="10058400" y="5816404"/>
            <a:ext cx="5208689" cy="954067"/>
          </a:xfrm>
          <a:prstGeom prst="rect">
            <a:avLst/>
          </a:prstGeom>
          <a:noFill/>
          <a:ln w="1905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dirty="0">
                <a:solidFill>
                  <a:schemeClr val="dk1"/>
                </a:solidFill>
                <a:latin typeface="Calibri"/>
                <a:ea typeface="Calibri"/>
                <a:cs typeface="Calibri"/>
                <a:sym typeface="Calibri"/>
              </a:rPr>
              <a:t>Exemplo: </a:t>
            </a:r>
            <a:endParaRPr sz="2400" dirty="0"/>
          </a:p>
          <a:p>
            <a:pPr marL="0" marR="0" lvl="0" indent="0" algn="ctr" rtl="0">
              <a:spcBef>
                <a:spcPts val="0"/>
              </a:spcBef>
              <a:spcAft>
                <a:spcPts val="0"/>
              </a:spcAft>
              <a:buNone/>
            </a:pPr>
            <a:r>
              <a:rPr lang="pt-BR" sz="2800" dirty="0">
                <a:solidFill>
                  <a:schemeClr val="dk1"/>
                </a:solidFill>
                <a:latin typeface="Calibri"/>
                <a:ea typeface="Calibri"/>
                <a:cs typeface="Calibri"/>
                <a:sym typeface="Calibri"/>
              </a:rPr>
              <a:t>68h/17 = 4 horas semanais</a:t>
            </a:r>
            <a:endParaRPr sz="2400" dirty="0"/>
          </a:p>
        </p:txBody>
      </p:sp>
      <p:cxnSp>
        <p:nvCxnSpPr>
          <p:cNvPr id="11" name="Google Shape;161;p9">
            <a:extLst>
              <a:ext uri="{FF2B5EF4-FFF2-40B4-BE49-F238E27FC236}">
                <a16:creationId xmlns:a16="http://schemas.microsoft.com/office/drawing/2014/main" id="{41AB4DBB-980A-4F24-8DA5-D85D5BE886B8}"/>
              </a:ext>
            </a:extLst>
          </p:cNvPr>
          <p:cNvCxnSpPr>
            <a:cxnSpLocks/>
          </p:cNvCxnSpPr>
          <p:nvPr/>
        </p:nvCxnSpPr>
        <p:spPr>
          <a:xfrm>
            <a:off x="3788209" y="6293438"/>
            <a:ext cx="4572000" cy="0"/>
          </a:xfrm>
          <a:prstGeom prst="straightConnector1">
            <a:avLst/>
          </a:prstGeom>
          <a:noFill/>
          <a:ln w="19050" cap="flat" cmpd="sng">
            <a:solidFill>
              <a:schemeClr val="bg1"/>
            </a:solidFill>
            <a:prstDash val="solid"/>
            <a:miter lim="800000"/>
            <a:headEnd type="none" w="sm" len="sm"/>
            <a:tailEnd type="none" w="sm" len="sm"/>
          </a:ln>
        </p:spPr>
      </p:cxnSp>
      <p:sp>
        <p:nvSpPr>
          <p:cNvPr id="12" name="Google Shape;162;p9">
            <a:extLst>
              <a:ext uri="{FF2B5EF4-FFF2-40B4-BE49-F238E27FC236}">
                <a16:creationId xmlns:a16="http://schemas.microsoft.com/office/drawing/2014/main" id="{6FBDA386-F89E-44A6-A7B2-330824DA4853}"/>
              </a:ext>
            </a:extLst>
          </p:cNvPr>
          <p:cNvSpPr txBox="1"/>
          <p:nvPr/>
        </p:nvSpPr>
        <p:spPr>
          <a:xfrm>
            <a:off x="2133600" y="7675210"/>
            <a:ext cx="13518486" cy="101562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ctr" rtl="0">
              <a:spcBef>
                <a:spcPts val="0"/>
              </a:spcBef>
              <a:spcAft>
                <a:spcPts val="0"/>
              </a:spcAft>
              <a:buNone/>
            </a:pPr>
            <a:r>
              <a:rPr lang="pt-BR" sz="2000" dirty="0">
                <a:solidFill>
                  <a:schemeClr val="dk1"/>
                </a:solidFill>
                <a:latin typeface="Calibri"/>
                <a:ea typeface="Calibri"/>
                <a:cs typeface="Calibri"/>
                <a:sym typeface="Calibri"/>
              </a:rPr>
              <a:t>Os docentes pós-graduados da carreira do Magistério do Ensino Superior deverão destinar pelo menos metade de sua carga horária ao ensino na graduação, ressalvados os casos em que não houver solicitação ou demanda de qualquer Subunidade Acadêmica </a:t>
            </a:r>
            <a:r>
              <a:rPr lang="pt-BR" sz="2000" b="1" dirty="0">
                <a:solidFill>
                  <a:schemeClr val="dk1"/>
                </a:solidFill>
                <a:latin typeface="Calibri"/>
                <a:ea typeface="Calibri"/>
                <a:cs typeface="Calibri"/>
                <a:sym typeface="Calibri"/>
              </a:rPr>
              <a:t>(Parágrafo único do Artigo 12 da Resolução nº 021/2014 do </a:t>
            </a:r>
            <a:r>
              <a:rPr lang="pt-BR" sz="2000" b="1" dirty="0" err="1">
                <a:solidFill>
                  <a:schemeClr val="dk1"/>
                </a:solidFill>
                <a:latin typeface="Calibri"/>
                <a:ea typeface="Calibri"/>
                <a:cs typeface="Calibri"/>
                <a:sym typeface="Calibri"/>
              </a:rPr>
              <a:t>Consepe</a:t>
            </a:r>
            <a:r>
              <a:rPr lang="pt-BR" sz="2000" b="1" dirty="0">
                <a:solidFill>
                  <a:schemeClr val="dk1"/>
                </a:solidFill>
                <a:latin typeface="Calibri"/>
                <a:ea typeface="Calibri"/>
                <a:cs typeface="Calibri"/>
                <a:sym typeface="Calibri"/>
              </a:rPr>
              <a:t>/</a:t>
            </a:r>
            <a:r>
              <a:rPr lang="pt-BR" sz="2000" b="1" dirty="0" err="1">
                <a:solidFill>
                  <a:schemeClr val="dk1"/>
                </a:solidFill>
                <a:latin typeface="Calibri"/>
                <a:ea typeface="Calibri"/>
                <a:cs typeface="Calibri"/>
                <a:sym typeface="Calibri"/>
              </a:rPr>
              <a:t>Unifesspa</a:t>
            </a:r>
            <a:r>
              <a:rPr lang="pt-BR" sz="2000" b="1" dirty="0">
                <a:solidFill>
                  <a:schemeClr val="dk1"/>
                </a:solidFill>
                <a:latin typeface="Calibri"/>
                <a:ea typeface="Calibri"/>
                <a:cs typeface="Calibri"/>
                <a:sym typeface="Calibri"/>
              </a:rPr>
              <a:t>)</a:t>
            </a:r>
            <a:endParaRPr sz="1400" b="1" dirty="0"/>
          </a:p>
        </p:txBody>
      </p:sp>
      <p:grpSp>
        <p:nvGrpSpPr>
          <p:cNvPr id="13" name="Group 3">
            <a:extLst>
              <a:ext uri="{FF2B5EF4-FFF2-40B4-BE49-F238E27FC236}">
                <a16:creationId xmlns:a16="http://schemas.microsoft.com/office/drawing/2014/main" id="{3ACF7A18-0E5C-42E9-9485-11D7E435A55B}"/>
              </a:ext>
            </a:extLst>
          </p:cNvPr>
          <p:cNvGrpSpPr/>
          <p:nvPr/>
        </p:nvGrpSpPr>
        <p:grpSpPr>
          <a:xfrm>
            <a:off x="304800" y="1769007"/>
            <a:ext cx="136287" cy="516432"/>
            <a:chOff x="0" y="0"/>
            <a:chExt cx="48124" cy="182355"/>
          </a:xfrm>
        </p:grpSpPr>
        <p:sp>
          <p:nvSpPr>
            <p:cNvPr id="14" name="Freeform 4">
              <a:extLst>
                <a:ext uri="{FF2B5EF4-FFF2-40B4-BE49-F238E27FC236}">
                  <a16:creationId xmlns:a16="http://schemas.microsoft.com/office/drawing/2014/main" id="{13670D52-E283-4C29-8495-355C6CF509BD}"/>
                </a:ext>
              </a:extLst>
            </p:cNvPr>
            <p:cNvSpPr/>
            <p:nvPr/>
          </p:nvSpPr>
          <p:spPr>
            <a:xfrm>
              <a:off x="0" y="0"/>
              <a:ext cx="48124" cy="182355"/>
            </a:xfrm>
            <a:custGeom>
              <a:avLst/>
              <a:gdLst/>
              <a:ahLst/>
              <a:cxnLst/>
              <a:rect l="l" t="t" r="r" b="b"/>
              <a:pathLst>
                <a:path w="48124" h="182355">
                  <a:moveTo>
                    <a:pt x="0" y="0"/>
                  </a:moveTo>
                  <a:lnTo>
                    <a:pt x="48124" y="0"/>
                  </a:lnTo>
                  <a:lnTo>
                    <a:pt x="48124" y="182355"/>
                  </a:lnTo>
                  <a:lnTo>
                    <a:pt x="0" y="182355"/>
                  </a:lnTo>
                  <a:close/>
                </a:path>
              </a:pathLst>
            </a:custGeom>
            <a:solidFill>
              <a:srgbClr val="9DF069"/>
            </a:solidFill>
          </p:spPr>
        </p:sp>
        <p:sp>
          <p:nvSpPr>
            <p:cNvPr id="15" name="TextBox 5">
              <a:extLst>
                <a:ext uri="{FF2B5EF4-FFF2-40B4-BE49-F238E27FC236}">
                  <a16:creationId xmlns:a16="http://schemas.microsoft.com/office/drawing/2014/main" id="{E1301192-3518-43CA-A92B-BD4D2C31E775}"/>
                </a:ext>
              </a:extLst>
            </p:cNvPr>
            <p:cNvSpPr txBox="1"/>
            <p:nvPr/>
          </p:nvSpPr>
          <p:spPr>
            <a:xfrm>
              <a:off x="0" y="-9525"/>
              <a:ext cx="48124" cy="191880"/>
            </a:xfrm>
            <a:prstGeom prst="rect">
              <a:avLst/>
            </a:prstGeom>
          </p:spPr>
          <p:txBody>
            <a:bodyPr lIns="28575" tIns="28575" rIns="28575" bIns="28575" rtlCol="0" anchor="ctr"/>
            <a:lstStyle/>
            <a:p>
              <a:pPr algn="ctr">
                <a:lnSpc>
                  <a:spcPts val="1496"/>
                </a:lnSpc>
              </a:pPr>
              <a:endParaRPr/>
            </a:p>
          </p:txBody>
        </p:sp>
      </p:grpSp>
    </p:spTree>
    <p:extLst>
      <p:ext uri="{BB962C8B-B14F-4D97-AF65-F5344CB8AC3E}">
        <p14:creationId xmlns:p14="http://schemas.microsoft.com/office/powerpoint/2010/main" val="1443622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2425</Words>
  <Application>Microsoft Office PowerPoint</Application>
  <PresentationFormat>Personalizar</PresentationFormat>
  <Paragraphs>239</Paragraphs>
  <Slides>21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21</vt:i4>
      </vt:variant>
    </vt:vector>
  </HeadingPairs>
  <TitlesOfParts>
    <vt:vector size="28" baseType="lpstr">
      <vt:lpstr>Cocomat Pro</vt:lpstr>
      <vt:lpstr>Cocomat Pro Bold</vt:lpstr>
      <vt:lpstr>Calibri</vt:lpstr>
      <vt:lpstr>Arial</vt:lpstr>
      <vt:lpstr>Cocomat Pro Italics</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Acolhimento</dc:title>
  <dc:creator>thiagodallalba</dc:creator>
  <cp:lastModifiedBy>ellenleite</cp:lastModifiedBy>
  <cp:revision>21</cp:revision>
  <dcterms:created xsi:type="dcterms:W3CDTF">2006-08-16T00:00:00Z</dcterms:created>
  <dcterms:modified xsi:type="dcterms:W3CDTF">2024-09-17T13:17:11Z</dcterms:modified>
  <dc:identifier>DAGOsLOX72I</dc:identifier>
</cp:coreProperties>
</file>